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Cormorant Garamond Bold Italics" charset="1" panose="00000800000000000000"/>
      <p:regular r:id="rId33"/>
    </p:embeddedFont>
    <p:embeddedFont>
      <p:font typeface="Quicksand" charset="1" panose="00000000000000000000"/>
      <p:regular r:id="rId34"/>
    </p:embeddedFont>
    <p:embeddedFont>
      <p:font typeface="Quicksand Bold" charset="1" panose="00000000000000000000"/>
      <p:regular r:id="rId35"/>
    </p:embeddedFont>
    <p:embeddedFont>
      <p:font typeface="Blueberry" charset="1" panose="020005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585212" y="1688491"/>
            <a:ext cx="15147045" cy="7490765"/>
          </a:xfrm>
          <a:prstGeom prst="rect">
            <a:avLst/>
          </a:prstGeom>
        </p:spPr>
        <p:txBody>
          <a:bodyPr anchor="t" rtlCol="false" tIns="0" lIns="0" bIns="0" rIns="0">
            <a:spAutoFit/>
          </a:bodyPr>
          <a:lstStyle/>
          <a:p>
            <a:pPr algn="ctr">
              <a:lnSpc>
                <a:spcPts val="10239"/>
              </a:lnSpc>
            </a:pPr>
            <a:r>
              <a:rPr lang="en-US" b="true" sz="7314" i="true">
                <a:solidFill>
                  <a:srgbClr val="0F4662"/>
                </a:solidFill>
                <a:latin typeface="Cormorant Garamond Bold Italics"/>
                <a:ea typeface="Cormorant Garamond Bold Italics"/>
                <a:cs typeface="Cormorant Garamond Bold Italics"/>
                <a:sym typeface="Cormorant Garamond Bold Italics"/>
              </a:rPr>
              <a:t>CHÀO MỪNG THẦY, CÔ VÀ CÁC BẠN ĐÃ ĐẾN VỚI </a:t>
            </a:r>
            <a:r>
              <a:rPr lang="en-US" b="true" sz="7314" i="true">
                <a:solidFill>
                  <a:srgbClr val="0F4662"/>
                </a:solidFill>
                <a:latin typeface="Cormorant Garamond Bold Italics"/>
                <a:ea typeface="Cormorant Garamond Bold Italics"/>
                <a:cs typeface="Cormorant Garamond Bold Italics"/>
                <a:sym typeface="Cormorant Garamond Bold Italics"/>
              </a:rPr>
              <a:t>BÀI BÁO CÁO</a:t>
            </a:r>
          </a:p>
          <a:p>
            <a:pPr algn="ctr">
              <a:lnSpc>
                <a:spcPts val="14025"/>
              </a:lnSpc>
            </a:pPr>
          </a:p>
          <a:p>
            <a:pPr algn="ctr" marL="0" indent="0" lvl="0">
              <a:lnSpc>
                <a:spcPts val="26056"/>
              </a:lnSpc>
              <a:spcBef>
                <a:spcPct val="0"/>
              </a:spcBef>
            </a:pPr>
          </a:p>
        </p:txBody>
      </p:sp>
      <p:sp>
        <p:nvSpPr>
          <p:cNvPr name="AutoShape 3" id="3"/>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10365" y="7325351"/>
            <a:ext cx="11023998" cy="1216025"/>
          </a:xfrm>
          <a:prstGeom prst="rect">
            <a:avLst/>
          </a:prstGeom>
        </p:spPr>
        <p:txBody>
          <a:bodyPr anchor="t" rtlCol="false" tIns="0" lIns="0" bIns="0" rIns="0">
            <a:spAutoFit/>
          </a:bodyPr>
          <a:lstStyle/>
          <a:p>
            <a:pPr algn="ctr">
              <a:lnSpc>
                <a:spcPts val="4899"/>
              </a:lnSpc>
            </a:pPr>
            <a:r>
              <a:rPr lang="en-US" sz="3499">
                <a:solidFill>
                  <a:srgbClr val="0F4662"/>
                </a:solidFill>
                <a:latin typeface="Quicksand"/>
                <a:ea typeface="Quicksand"/>
                <a:cs typeface="Quicksand"/>
                <a:sym typeface="Quicksand"/>
              </a:rPr>
              <a:t>Giảng viên hướng dẫn:</a:t>
            </a:r>
          </a:p>
          <a:p>
            <a:pPr algn="ctr" marL="0" indent="0" lvl="0">
              <a:lnSpc>
                <a:spcPts val="4899"/>
              </a:lnSpc>
              <a:spcBef>
                <a:spcPct val="0"/>
              </a:spcBef>
            </a:pPr>
            <a:r>
              <a:rPr lang="en-US" sz="3499">
                <a:solidFill>
                  <a:srgbClr val="0F4662"/>
                </a:solidFill>
                <a:latin typeface="Quicksand"/>
                <a:ea typeface="Quicksand"/>
                <a:cs typeface="Quicksand"/>
                <a:sym typeface="Quicksand"/>
              </a:rPr>
              <a:t>Th.S Phạm Minh Đương</a:t>
            </a:r>
          </a:p>
        </p:txBody>
      </p:sp>
      <p:sp>
        <p:nvSpPr>
          <p:cNvPr name="Freeform 7" id="7"/>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9618706" y="7325351"/>
            <a:ext cx="7046942" cy="1211870"/>
          </a:xfrm>
          <a:prstGeom prst="rect">
            <a:avLst/>
          </a:prstGeom>
        </p:spPr>
        <p:txBody>
          <a:bodyPr anchor="t" rtlCol="false" tIns="0" lIns="0" bIns="0" rIns="0">
            <a:spAutoFit/>
          </a:bodyPr>
          <a:lstStyle/>
          <a:p>
            <a:pPr algn="l">
              <a:lnSpc>
                <a:spcPts val="4906"/>
              </a:lnSpc>
              <a:spcBef>
                <a:spcPct val="0"/>
              </a:spcBef>
            </a:pPr>
            <a:r>
              <a:rPr lang="en-US" sz="3504">
                <a:solidFill>
                  <a:srgbClr val="0F4662"/>
                </a:solidFill>
                <a:latin typeface="Quicksand"/>
                <a:ea typeface="Quicksand"/>
                <a:cs typeface="Quicksand"/>
                <a:sym typeface="Quicksand"/>
              </a:rPr>
              <a:t>Sinh viên thực hiện:</a:t>
            </a:r>
          </a:p>
          <a:p>
            <a:pPr algn="l">
              <a:lnSpc>
                <a:spcPts val="4906"/>
              </a:lnSpc>
              <a:spcBef>
                <a:spcPct val="0"/>
              </a:spcBef>
            </a:pPr>
            <a:r>
              <a:rPr lang="en-US" sz="3504">
                <a:solidFill>
                  <a:srgbClr val="0F4662"/>
                </a:solidFill>
                <a:latin typeface="Quicksand"/>
                <a:ea typeface="Quicksand"/>
                <a:cs typeface="Quicksand"/>
                <a:sym typeface="Quicksand"/>
              </a:rPr>
              <a:t>Hứa Thị Thảo Vy - MSSV: 110122211</a:t>
            </a:r>
          </a:p>
        </p:txBody>
      </p:sp>
      <p:sp>
        <p:nvSpPr>
          <p:cNvPr name="TextBox 9" id="9"/>
          <p:cNvSpPr txBox="true"/>
          <p:nvPr/>
        </p:nvSpPr>
        <p:spPr>
          <a:xfrm rot="0">
            <a:off x="4501634" y="4887771"/>
            <a:ext cx="9284732" cy="996954"/>
          </a:xfrm>
          <a:prstGeom prst="rect">
            <a:avLst/>
          </a:prstGeom>
        </p:spPr>
        <p:txBody>
          <a:bodyPr anchor="t" rtlCol="false" tIns="0" lIns="0" bIns="0" rIns="0">
            <a:spAutoFit/>
          </a:bodyPr>
          <a:lstStyle/>
          <a:p>
            <a:pPr algn="ctr">
              <a:lnSpc>
                <a:spcPts val="8499"/>
              </a:lnSpc>
              <a:spcBef>
                <a:spcPct val="0"/>
              </a:spcBef>
            </a:pPr>
            <a:r>
              <a:rPr lang="en-US" b="true" sz="4999">
                <a:solidFill>
                  <a:srgbClr val="0F4662"/>
                </a:solidFill>
                <a:latin typeface="Quicksand Bold"/>
                <a:ea typeface="Quicksand Bold"/>
                <a:cs typeface="Quicksand Bold"/>
                <a:sym typeface="Quicksand Bold"/>
              </a:rPr>
              <a:t>Học phần</a:t>
            </a:r>
            <a:r>
              <a:rPr lang="en-US" sz="4999">
                <a:solidFill>
                  <a:srgbClr val="0F4662"/>
                </a:solidFill>
                <a:latin typeface="Quicksand"/>
                <a:ea typeface="Quicksand"/>
                <a:cs typeface="Quicksand"/>
                <a:sym typeface="Quicksand"/>
              </a:rPr>
              <a:t>: “Đồ án Cơ sở ngành”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236368"/>
            <a:ext cx="11537525"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Chức năng chính</a:t>
            </a:r>
          </a:p>
        </p:txBody>
      </p:sp>
      <p:sp>
        <p:nvSpPr>
          <p:cNvPr name="Freeform 3" id="3"/>
          <p:cNvSpPr/>
          <p:nvPr/>
        </p:nvSpPr>
        <p:spPr>
          <a:xfrm flipH="false" flipV="false" rot="0">
            <a:off x="7009330" y="3525877"/>
            <a:ext cx="11113792" cy="2061103"/>
          </a:xfrm>
          <a:custGeom>
            <a:avLst/>
            <a:gdLst/>
            <a:ahLst/>
            <a:cxnLst/>
            <a:rect r="r" b="b" t="t" l="l"/>
            <a:pathLst>
              <a:path h="2061103" w="11113792">
                <a:moveTo>
                  <a:pt x="0" y="0"/>
                </a:moveTo>
                <a:lnTo>
                  <a:pt x="11113791" y="0"/>
                </a:lnTo>
                <a:lnTo>
                  <a:pt x="11113791" y="2061103"/>
                </a:lnTo>
                <a:lnTo>
                  <a:pt x="0" y="2061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464774"/>
            <a:ext cx="11113792" cy="2061103"/>
          </a:xfrm>
          <a:custGeom>
            <a:avLst/>
            <a:gdLst/>
            <a:ahLst/>
            <a:cxnLst/>
            <a:rect r="r" b="b" t="t" l="l"/>
            <a:pathLst>
              <a:path h="2061103" w="11113792">
                <a:moveTo>
                  <a:pt x="0" y="0"/>
                </a:moveTo>
                <a:lnTo>
                  <a:pt x="11113792" y="0"/>
                </a:lnTo>
                <a:lnTo>
                  <a:pt x="11113792" y="2061103"/>
                </a:lnTo>
                <a:lnTo>
                  <a:pt x="0" y="2061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29855"/>
            <a:ext cx="11113792" cy="2061103"/>
          </a:xfrm>
          <a:custGeom>
            <a:avLst/>
            <a:gdLst/>
            <a:ahLst/>
            <a:cxnLst/>
            <a:rect r="r" b="b" t="t" l="l"/>
            <a:pathLst>
              <a:path h="2061103" w="11113792">
                <a:moveTo>
                  <a:pt x="0" y="0"/>
                </a:moveTo>
                <a:lnTo>
                  <a:pt x="11113792" y="0"/>
                </a:lnTo>
                <a:lnTo>
                  <a:pt x="11113792" y="2061104"/>
                </a:lnTo>
                <a:lnTo>
                  <a:pt x="0" y="2061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823015" y="1499963"/>
            <a:ext cx="8743211" cy="1806205"/>
          </a:xfrm>
          <a:prstGeom prst="rect">
            <a:avLst/>
          </a:prstGeom>
        </p:spPr>
        <p:txBody>
          <a:bodyPr anchor="t" rtlCol="false" tIns="0" lIns="0" bIns="0" rIns="0">
            <a:spAutoFit/>
          </a:bodyPr>
          <a:lstStyle/>
          <a:p>
            <a:pPr algn="l">
              <a:lnSpc>
                <a:spcPts val="4939"/>
              </a:lnSpc>
              <a:spcBef>
                <a:spcPct val="0"/>
              </a:spcBef>
            </a:pPr>
            <a:r>
              <a:rPr lang="en-US" b="true" sz="2905">
                <a:solidFill>
                  <a:srgbClr val="0F4662"/>
                </a:solidFill>
                <a:latin typeface="Quicksand Bold"/>
                <a:ea typeface="Quicksand Bold"/>
                <a:cs typeface="Quicksand Bold"/>
                <a:sym typeface="Quicksand Bold"/>
              </a:rPr>
              <a:t>Hiển thị thông tin album</a:t>
            </a:r>
          </a:p>
          <a:p>
            <a:pPr algn="l">
              <a:lnSpc>
                <a:spcPts val="4939"/>
              </a:lnSpc>
              <a:spcBef>
                <a:spcPct val="0"/>
              </a:spcBef>
            </a:pPr>
            <a:r>
              <a:rPr lang="en-US" sz="2905">
                <a:solidFill>
                  <a:srgbClr val="0F4662"/>
                </a:solidFill>
                <a:latin typeface="Quicksand"/>
                <a:ea typeface="Quicksand"/>
                <a:cs typeface="Quicksand"/>
                <a:sym typeface="Quicksand"/>
              </a:rPr>
              <a:t>Cung cấp thông tin chi tiết về album, bao gồm năm phát hành, nghệ sĩ, hình ảnh và video.</a:t>
            </a:r>
          </a:p>
        </p:txBody>
      </p:sp>
      <p:sp>
        <p:nvSpPr>
          <p:cNvPr name="Freeform 7" id="7"/>
          <p:cNvSpPr/>
          <p:nvPr/>
        </p:nvSpPr>
        <p:spPr>
          <a:xfrm flipH="false" flipV="false" rot="0">
            <a:off x="7009330" y="7962409"/>
            <a:ext cx="11113792" cy="2061103"/>
          </a:xfrm>
          <a:custGeom>
            <a:avLst/>
            <a:gdLst/>
            <a:ahLst/>
            <a:cxnLst/>
            <a:rect r="r" b="b" t="t" l="l"/>
            <a:pathLst>
              <a:path h="2061103" w="11113792">
                <a:moveTo>
                  <a:pt x="0" y="0"/>
                </a:moveTo>
                <a:lnTo>
                  <a:pt x="11113791" y="0"/>
                </a:lnTo>
                <a:lnTo>
                  <a:pt x="11113791" y="2061103"/>
                </a:lnTo>
                <a:lnTo>
                  <a:pt x="0" y="2061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9816239" y="3535402"/>
            <a:ext cx="7927869" cy="2425065"/>
          </a:xfrm>
          <a:prstGeom prst="rect">
            <a:avLst/>
          </a:prstGeom>
        </p:spPr>
        <p:txBody>
          <a:bodyPr anchor="t" rtlCol="false" tIns="0" lIns="0" bIns="0" rIns="0">
            <a:spAutoFit/>
          </a:bodyPr>
          <a:lstStyle/>
          <a:p>
            <a:pPr algn="l">
              <a:lnSpc>
                <a:spcPts val="4946"/>
              </a:lnSpc>
            </a:pPr>
            <a:r>
              <a:rPr lang="en-US" sz="2910" b="true">
                <a:solidFill>
                  <a:srgbClr val="0F4662"/>
                </a:solidFill>
                <a:latin typeface="Quicksand Bold"/>
                <a:ea typeface="Quicksand Bold"/>
                <a:cs typeface="Quicksand Bold"/>
                <a:sym typeface="Quicksand Bold"/>
              </a:rPr>
              <a:t>Tìm kiếm</a:t>
            </a:r>
          </a:p>
          <a:p>
            <a:pPr algn="l">
              <a:lnSpc>
                <a:spcPts val="4946"/>
              </a:lnSpc>
            </a:pPr>
            <a:r>
              <a:rPr lang="en-US" sz="2910">
                <a:solidFill>
                  <a:srgbClr val="0F4662"/>
                </a:solidFill>
                <a:latin typeface="Quicksand"/>
                <a:ea typeface="Quicksand"/>
                <a:cs typeface="Quicksand"/>
                <a:sym typeface="Quicksand"/>
              </a:rPr>
              <a:t>Cho phép người dùng tìm kiếm album theo tiêu chí mong muốn.</a:t>
            </a:r>
          </a:p>
          <a:p>
            <a:pPr algn="l">
              <a:lnSpc>
                <a:spcPts val="4946"/>
              </a:lnSpc>
              <a:spcBef>
                <a:spcPct val="0"/>
              </a:spcBef>
            </a:pPr>
          </a:p>
        </p:txBody>
      </p:sp>
      <p:sp>
        <p:nvSpPr>
          <p:cNvPr name="TextBox 9" id="9"/>
          <p:cNvSpPr txBox="true"/>
          <p:nvPr/>
        </p:nvSpPr>
        <p:spPr>
          <a:xfrm rot="0">
            <a:off x="3823015" y="5827117"/>
            <a:ext cx="8134289" cy="1805940"/>
          </a:xfrm>
          <a:prstGeom prst="rect">
            <a:avLst/>
          </a:prstGeom>
        </p:spPr>
        <p:txBody>
          <a:bodyPr anchor="t" rtlCol="false" tIns="0" lIns="0" bIns="0" rIns="0">
            <a:spAutoFit/>
          </a:bodyPr>
          <a:lstStyle/>
          <a:p>
            <a:pPr algn="l">
              <a:lnSpc>
                <a:spcPts val="4946"/>
              </a:lnSpc>
              <a:spcBef>
                <a:spcPct val="0"/>
              </a:spcBef>
            </a:pPr>
            <a:r>
              <a:rPr lang="en-US" b="true" sz="2910">
                <a:solidFill>
                  <a:srgbClr val="0F4662"/>
                </a:solidFill>
                <a:latin typeface="Quicksand Bold"/>
                <a:ea typeface="Quicksand Bold"/>
                <a:cs typeface="Quicksand Bold"/>
                <a:sym typeface="Quicksand Bold"/>
              </a:rPr>
              <a:t>Liên kết mạng xã hội</a:t>
            </a:r>
          </a:p>
          <a:p>
            <a:pPr algn="l">
              <a:lnSpc>
                <a:spcPts val="4946"/>
              </a:lnSpc>
              <a:spcBef>
                <a:spcPct val="0"/>
              </a:spcBef>
            </a:pPr>
            <a:r>
              <a:rPr lang="en-US" sz="2910">
                <a:solidFill>
                  <a:srgbClr val="0F4662"/>
                </a:solidFill>
                <a:latin typeface="Quicksand"/>
                <a:ea typeface="Quicksand"/>
                <a:cs typeface="Quicksand"/>
                <a:sym typeface="Quicksand"/>
              </a:rPr>
              <a:t>Cung cấp liên kết đến các trang mạng xã hội của công ty.</a:t>
            </a:r>
          </a:p>
        </p:txBody>
      </p:sp>
      <p:sp>
        <p:nvSpPr>
          <p:cNvPr name="TextBox 10" id="10"/>
          <p:cNvSpPr txBox="true"/>
          <p:nvPr/>
        </p:nvSpPr>
        <p:spPr>
          <a:xfrm rot="0">
            <a:off x="9816239" y="8029084"/>
            <a:ext cx="7927869" cy="1805940"/>
          </a:xfrm>
          <a:prstGeom prst="rect">
            <a:avLst/>
          </a:prstGeom>
        </p:spPr>
        <p:txBody>
          <a:bodyPr anchor="t" rtlCol="false" tIns="0" lIns="0" bIns="0" rIns="0">
            <a:spAutoFit/>
          </a:bodyPr>
          <a:lstStyle/>
          <a:p>
            <a:pPr algn="l">
              <a:lnSpc>
                <a:spcPts val="4946"/>
              </a:lnSpc>
              <a:spcBef>
                <a:spcPct val="0"/>
              </a:spcBef>
            </a:pPr>
            <a:r>
              <a:rPr lang="en-US" b="true" sz="2910">
                <a:solidFill>
                  <a:srgbClr val="0F4662"/>
                </a:solidFill>
                <a:latin typeface="Quicksand Bold"/>
                <a:ea typeface="Quicksand Bold"/>
                <a:cs typeface="Quicksand Bold"/>
                <a:sym typeface="Quicksand Bold"/>
              </a:rPr>
              <a:t>Form phản hồi</a:t>
            </a:r>
          </a:p>
          <a:p>
            <a:pPr algn="l">
              <a:lnSpc>
                <a:spcPts val="4946"/>
              </a:lnSpc>
              <a:spcBef>
                <a:spcPct val="0"/>
              </a:spcBef>
            </a:pPr>
            <a:r>
              <a:rPr lang="en-US" sz="2910">
                <a:solidFill>
                  <a:srgbClr val="0F4662"/>
                </a:solidFill>
                <a:latin typeface="Quicksand"/>
                <a:ea typeface="Quicksand"/>
                <a:cs typeface="Quicksand"/>
                <a:sym typeface="Quicksand"/>
              </a:rPr>
              <a:t>Cho phép người dùng gửi phản hồi về website và album.</a:t>
            </a:r>
          </a:p>
        </p:txBody>
      </p:sp>
      <p:sp>
        <p:nvSpPr>
          <p:cNvPr name="TextBox 11" id="11"/>
          <p:cNvSpPr txBox="true"/>
          <p:nvPr/>
        </p:nvSpPr>
        <p:spPr>
          <a:xfrm rot="0">
            <a:off x="1028700" y="1764517"/>
            <a:ext cx="1858453" cy="1318742"/>
          </a:xfrm>
          <a:prstGeom prst="rect">
            <a:avLst/>
          </a:prstGeom>
        </p:spPr>
        <p:txBody>
          <a:bodyPr anchor="t" rtlCol="false" tIns="0" lIns="0" bIns="0" rIns="0">
            <a:spAutoFit/>
          </a:bodyPr>
          <a:lstStyle/>
          <a:p>
            <a:pPr algn="ctr">
              <a:lnSpc>
                <a:spcPts val="10847"/>
              </a:lnSpc>
            </a:pPr>
            <a:r>
              <a:rPr lang="en-US" sz="7747">
                <a:solidFill>
                  <a:srgbClr val="0F4662"/>
                </a:solidFill>
                <a:latin typeface="Blueberry"/>
                <a:ea typeface="Blueberry"/>
                <a:cs typeface="Blueberry"/>
                <a:sym typeface="Blueberry"/>
              </a:rPr>
              <a:t>01</a:t>
            </a:r>
          </a:p>
        </p:txBody>
      </p:sp>
      <p:sp>
        <p:nvSpPr>
          <p:cNvPr name="TextBox 12" id="12"/>
          <p:cNvSpPr txBox="true"/>
          <p:nvPr/>
        </p:nvSpPr>
        <p:spPr>
          <a:xfrm rot="0">
            <a:off x="7009330" y="3825620"/>
            <a:ext cx="1858453" cy="1318742"/>
          </a:xfrm>
          <a:prstGeom prst="rect">
            <a:avLst/>
          </a:prstGeom>
        </p:spPr>
        <p:txBody>
          <a:bodyPr anchor="t" rtlCol="false" tIns="0" lIns="0" bIns="0" rIns="0">
            <a:spAutoFit/>
          </a:bodyPr>
          <a:lstStyle/>
          <a:p>
            <a:pPr algn="ctr">
              <a:lnSpc>
                <a:spcPts val="10847"/>
              </a:lnSpc>
            </a:pPr>
            <a:r>
              <a:rPr lang="en-US" sz="7747">
                <a:solidFill>
                  <a:srgbClr val="0F4662"/>
                </a:solidFill>
                <a:latin typeface="Blueberry"/>
                <a:ea typeface="Blueberry"/>
                <a:cs typeface="Blueberry"/>
                <a:sym typeface="Blueberry"/>
              </a:rPr>
              <a:t>02</a:t>
            </a:r>
          </a:p>
        </p:txBody>
      </p:sp>
      <p:sp>
        <p:nvSpPr>
          <p:cNvPr name="TextBox 13" id="13"/>
          <p:cNvSpPr txBox="true"/>
          <p:nvPr/>
        </p:nvSpPr>
        <p:spPr>
          <a:xfrm rot="0">
            <a:off x="1028700" y="6065954"/>
            <a:ext cx="1858453" cy="1318742"/>
          </a:xfrm>
          <a:prstGeom prst="rect">
            <a:avLst/>
          </a:prstGeom>
        </p:spPr>
        <p:txBody>
          <a:bodyPr anchor="t" rtlCol="false" tIns="0" lIns="0" bIns="0" rIns="0">
            <a:spAutoFit/>
          </a:bodyPr>
          <a:lstStyle/>
          <a:p>
            <a:pPr algn="ctr">
              <a:lnSpc>
                <a:spcPts val="10847"/>
              </a:lnSpc>
            </a:pPr>
            <a:r>
              <a:rPr lang="en-US" sz="7747">
                <a:solidFill>
                  <a:srgbClr val="0F4662"/>
                </a:solidFill>
                <a:latin typeface="Blueberry"/>
                <a:ea typeface="Blueberry"/>
                <a:cs typeface="Blueberry"/>
                <a:sym typeface="Blueberry"/>
              </a:rPr>
              <a:t>03</a:t>
            </a:r>
          </a:p>
        </p:txBody>
      </p:sp>
      <p:sp>
        <p:nvSpPr>
          <p:cNvPr name="TextBox 14" id="14"/>
          <p:cNvSpPr txBox="true"/>
          <p:nvPr/>
        </p:nvSpPr>
        <p:spPr>
          <a:xfrm rot="0">
            <a:off x="7009330" y="8262152"/>
            <a:ext cx="1858453" cy="1318742"/>
          </a:xfrm>
          <a:prstGeom prst="rect">
            <a:avLst/>
          </a:prstGeom>
        </p:spPr>
        <p:txBody>
          <a:bodyPr anchor="t" rtlCol="false" tIns="0" lIns="0" bIns="0" rIns="0">
            <a:spAutoFit/>
          </a:bodyPr>
          <a:lstStyle/>
          <a:p>
            <a:pPr algn="ctr">
              <a:lnSpc>
                <a:spcPts val="10847"/>
              </a:lnSpc>
            </a:pPr>
            <a:r>
              <a:rPr lang="en-US" sz="7747">
                <a:solidFill>
                  <a:srgbClr val="0F4662"/>
                </a:solidFill>
                <a:latin typeface="Blueberry"/>
                <a:ea typeface="Blueberry"/>
                <a:cs typeface="Blueberry"/>
                <a:sym typeface="Blueberry"/>
              </a:rPr>
              <a:t>04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1178876" y="1514158"/>
            <a:ext cx="15839413" cy="8428746"/>
            <a:chOff x="0" y="0"/>
            <a:chExt cx="1935811" cy="1030118"/>
          </a:xfrm>
        </p:grpSpPr>
        <p:sp>
          <p:nvSpPr>
            <p:cNvPr name="Freeform 3" id="3"/>
            <p:cNvSpPr/>
            <p:nvPr/>
          </p:nvSpPr>
          <p:spPr>
            <a:xfrm flipH="false" flipV="false" rot="0">
              <a:off x="0" y="0"/>
              <a:ext cx="1935811" cy="1030118"/>
            </a:xfrm>
            <a:custGeom>
              <a:avLst/>
              <a:gdLst/>
              <a:ahLst/>
              <a:cxnLst/>
              <a:rect r="r" b="b" t="t" l="l"/>
              <a:pathLst>
                <a:path h="1030118" w="1935811">
                  <a:moveTo>
                    <a:pt x="1775791" y="0"/>
                  </a:moveTo>
                  <a:lnTo>
                    <a:pt x="160020" y="0"/>
                  </a:lnTo>
                  <a:lnTo>
                    <a:pt x="0" y="160020"/>
                  </a:lnTo>
                  <a:lnTo>
                    <a:pt x="0" y="870098"/>
                  </a:lnTo>
                  <a:lnTo>
                    <a:pt x="160020" y="1030118"/>
                  </a:lnTo>
                  <a:lnTo>
                    <a:pt x="1775791" y="1030118"/>
                  </a:lnTo>
                  <a:lnTo>
                    <a:pt x="1935811" y="870098"/>
                  </a:lnTo>
                  <a:lnTo>
                    <a:pt x="1935811" y="160020"/>
                  </a:lnTo>
                  <a:lnTo>
                    <a:pt x="1775791" y="0"/>
                  </a:lnTo>
                  <a:close/>
                </a:path>
              </a:pathLst>
            </a:custGeom>
            <a:solidFill>
              <a:srgbClr val="FFFFFF"/>
            </a:solidFill>
            <a:ln w="38100" cap="sq">
              <a:solidFill>
                <a:srgbClr val="7994A0"/>
              </a:solidFill>
              <a:prstDash val="dash"/>
              <a:miter/>
            </a:ln>
          </p:spPr>
        </p:sp>
        <p:sp>
          <p:nvSpPr>
            <p:cNvPr name="TextBox 4" id="4"/>
            <p:cNvSpPr txBox="true"/>
            <p:nvPr/>
          </p:nvSpPr>
          <p:spPr>
            <a:xfrm>
              <a:off x="63500" y="25400"/>
              <a:ext cx="1808811" cy="94121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521295" y="1878559"/>
            <a:ext cx="11154575" cy="7699942"/>
          </a:xfrm>
          <a:custGeom>
            <a:avLst/>
            <a:gdLst/>
            <a:ahLst/>
            <a:cxnLst/>
            <a:rect r="r" b="b" t="t" l="l"/>
            <a:pathLst>
              <a:path h="7699942" w="11154575">
                <a:moveTo>
                  <a:pt x="0" y="0"/>
                </a:moveTo>
                <a:lnTo>
                  <a:pt x="11154575" y="0"/>
                </a:lnTo>
                <a:lnTo>
                  <a:pt x="11154575" y="7699943"/>
                </a:lnTo>
                <a:lnTo>
                  <a:pt x="0" y="7699943"/>
                </a:lnTo>
                <a:lnTo>
                  <a:pt x="0" y="0"/>
                </a:lnTo>
                <a:close/>
              </a:path>
            </a:pathLst>
          </a:custGeom>
          <a:blipFill>
            <a:blip r:embed="rId2"/>
            <a:stretch>
              <a:fillRect l="-371" t="0" r="-371" b="0"/>
            </a:stretch>
          </a:blipFill>
        </p:spPr>
      </p:sp>
      <p:sp>
        <p:nvSpPr>
          <p:cNvPr name="TextBox 6" id="6"/>
          <p:cNvSpPr txBox="true"/>
          <p:nvPr/>
        </p:nvSpPr>
        <p:spPr>
          <a:xfrm rot="0">
            <a:off x="1028700" y="428942"/>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Sơ đồ cấu trúc website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415128" y="2629406"/>
            <a:ext cx="15457745" cy="7331340"/>
          </a:xfrm>
          <a:custGeom>
            <a:avLst/>
            <a:gdLst/>
            <a:ahLst/>
            <a:cxnLst/>
            <a:rect r="r" b="b" t="t" l="l"/>
            <a:pathLst>
              <a:path h="7331340" w="15457745">
                <a:moveTo>
                  <a:pt x="0" y="0"/>
                </a:moveTo>
                <a:lnTo>
                  <a:pt x="15457744" y="0"/>
                </a:lnTo>
                <a:lnTo>
                  <a:pt x="15457744" y="7331340"/>
                </a:lnTo>
                <a:lnTo>
                  <a:pt x="0" y="7331340"/>
                </a:lnTo>
                <a:lnTo>
                  <a:pt x="0" y="0"/>
                </a:lnTo>
                <a:close/>
              </a:path>
            </a:pathLst>
          </a:custGeom>
          <a:blipFill>
            <a:blip r:embed="rId2"/>
            <a:stretch>
              <a:fillRect l="0" t="0" r="0" b="0"/>
            </a:stretch>
          </a:blipFill>
        </p:spPr>
      </p:sp>
      <p:sp>
        <p:nvSpPr>
          <p:cNvPr name="TextBox 3" id="3"/>
          <p:cNvSpPr txBox="true"/>
          <p:nvPr/>
        </p:nvSpPr>
        <p:spPr>
          <a:xfrm rot="0">
            <a:off x="1028700" y="599709"/>
            <a:ext cx="1153482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Kết quả đạt được</a:t>
            </a:r>
          </a:p>
        </p:txBody>
      </p:sp>
      <p:sp>
        <p:nvSpPr>
          <p:cNvPr name="TextBox 4" id="4"/>
          <p:cNvSpPr txBox="true"/>
          <p:nvPr/>
        </p:nvSpPr>
        <p:spPr>
          <a:xfrm rot="0">
            <a:off x="1641839" y="1738948"/>
            <a:ext cx="4076539" cy="671383"/>
          </a:xfrm>
          <a:prstGeom prst="rect">
            <a:avLst/>
          </a:prstGeom>
        </p:spPr>
        <p:txBody>
          <a:bodyPr anchor="t" rtlCol="false" tIns="0" lIns="0" bIns="0" rIns="0">
            <a:spAutoFit/>
          </a:bodyPr>
          <a:lstStyle/>
          <a:p>
            <a:pPr algn="l" marL="0" indent="0" lvl="0">
              <a:lnSpc>
                <a:spcPts val="5740"/>
              </a:lnSpc>
            </a:pPr>
            <a:r>
              <a:rPr lang="en-US" sz="3377">
                <a:solidFill>
                  <a:srgbClr val="0F4662"/>
                </a:solidFill>
                <a:latin typeface="Quicksand"/>
                <a:ea typeface="Quicksand"/>
                <a:cs typeface="Quicksand"/>
                <a:sym typeface="Quicksand"/>
              </a:rPr>
              <a:t>Giao diện trang chủ</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18091" y="1342620"/>
            <a:ext cx="17422670" cy="7601761"/>
          </a:xfrm>
          <a:custGeom>
            <a:avLst/>
            <a:gdLst/>
            <a:ahLst/>
            <a:cxnLst/>
            <a:rect r="r" b="b" t="t" l="l"/>
            <a:pathLst>
              <a:path h="7601761" w="17422670">
                <a:moveTo>
                  <a:pt x="0" y="0"/>
                </a:moveTo>
                <a:lnTo>
                  <a:pt x="17422669" y="0"/>
                </a:lnTo>
                <a:lnTo>
                  <a:pt x="17422669" y="7601760"/>
                </a:lnTo>
                <a:lnTo>
                  <a:pt x="0" y="760176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78294" y="246236"/>
            <a:ext cx="10787879" cy="4411357"/>
          </a:xfrm>
          <a:custGeom>
            <a:avLst/>
            <a:gdLst/>
            <a:ahLst/>
            <a:cxnLst/>
            <a:rect r="r" b="b" t="t" l="l"/>
            <a:pathLst>
              <a:path h="4411357" w="10787879">
                <a:moveTo>
                  <a:pt x="0" y="0"/>
                </a:moveTo>
                <a:lnTo>
                  <a:pt x="10787879" y="0"/>
                </a:lnTo>
                <a:lnTo>
                  <a:pt x="10787879" y="4411357"/>
                </a:lnTo>
                <a:lnTo>
                  <a:pt x="0" y="4411357"/>
                </a:lnTo>
                <a:lnTo>
                  <a:pt x="0" y="0"/>
                </a:lnTo>
                <a:close/>
              </a:path>
            </a:pathLst>
          </a:custGeom>
          <a:blipFill>
            <a:blip r:embed="rId2"/>
            <a:stretch>
              <a:fillRect l="0" t="0" r="0" b="0"/>
            </a:stretch>
          </a:blipFill>
        </p:spPr>
      </p:sp>
      <p:sp>
        <p:nvSpPr>
          <p:cNvPr name="Freeform 3" id="3"/>
          <p:cNvSpPr/>
          <p:nvPr/>
        </p:nvSpPr>
        <p:spPr>
          <a:xfrm flipH="false" flipV="false" rot="0">
            <a:off x="6350609" y="4862303"/>
            <a:ext cx="11323112" cy="4968869"/>
          </a:xfrm>
          <a:custGeom>
            <a:avLst/>
            <a:gdLst/>
            <a:ahLst/>
            <a:cxnLst/>
            <a:rect r="r" b="b" t="t" l="l"/>
            <a:pathLst>
              <a:path h="4968869" w="11323112">
                <a:moveTo>
                  <a:pt x="0" y="0"/>
                </a:moveTo>
                <a:lnTo>
                  <a:pt x="11323111" y="0"/>
                </a:lnTo>
                <a:lnTo>
                  <a:pt x="11323111" y="4968869"/>
                </a:lnTo>
                <a:lnTo>
                  <a:pt x="0" y="4968869"/>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86130" y="385237"/>
            <a:ext cx="10955900" cy="4758263"/>
          </a:xfrm>
          <a:custGeom>
            <a:avLst/>
            <a:gdLst/>
            <a:ahLst/>
            <a:cxnLst/>
            <a:rect r="r" b="b" t="t" l="l"/>
            <a:pathLst>
              <a:path h="4758263" w="10955900">
                <a:moveTo>
                  <a:pt x="0" y="0"/>
                </a:moveTo>
                <a:lnTo>
                  <a:pt x="10955900" y="0"/>
                </a:lnTo>
                <a:lnTo>
                  <a:pt x="10955900" y="4758263"/>
                </a:lnTo>
                <a:lnTo>
                  <a:pt x="0" y="4758263"/>
                </a:lnTo>
                <a:lnTo>
                  <a:pt x="0" y="0"/>
                </a:lnTo>
                <a:close/>
              </a:path>
            </a:pathLst>
          </a:custGeom>
          <a:blipFill>
            <a:blip r:embed="rId2"/>
            <a:stretch>
              <a:fillRect l="0" t="0" r="0" b="0"/>
            </a:stretch>
          </a:blipFill>
        </p:spPr>
      </p:sp>
      <p:sp>
        <p:nvSpPr>
          <p:cNvPr name="Freeform 3" id="3"/>
          <p:cNvSpPr/>
          <p:nvPr/>
        </p:nvSpPr>
        <p:spPr>
          <a:xfrm flipH="false" flipV="false" rot="0">
            <a:off x="5409034" y="5334457"/>
            <a:ext cx="12623011" cy="4682288"/>
          </a:xfrm>
          <a:custGeom>
            <a:avLst/>
            <a:gdLst/>
            <a:ahLst/>
            <a:cxnLst/>
            <a:rect r="r" b="b" t="t" l="l"/>
            <a:pathLst>
              <a:path h="4682288" w="12623011">
                <a:moveTo>
                  <a:pt x="0" y="0"/>
                </a:moveTo>
                <a:lnTo>
                  <a:pt x="12623011" y="0"/>
                </a:lnTo>
                <a:lnTo>
                  <a:pt x="12623011" y="4682289"/>
                </a:lnTo>
                <a:lnTo>
                  <a:pt x="0" y="4682289"/>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829314" y="778435"/>
            <a:ext cx="12759153" cy="9188267"/>
          </a:xfrm>
          <a:custGeom>
            <a:avLst/>
            <a:gdLst/>
            <a:ahLst/>
            <a:cxnLst/>
            <a:rect r="r" b="b" t="t" l="l"/>
            <a:pathLst>
              <a:path h="9188267" w="12759153">
                <a:moveTo>
                  <a:pt x="0" y="0"/>
                </a:moveTo>
                <a:lnTo>
                  <a:pt x="12759153" y="0"/>
                </a:lnTo>
                <a:lnTo>
                  <a:pt x="12759153" y="9188267"/>
                </a:lnTo>
                <a:lnTo>
                  <a:pt x="0" y="9188267"/>
                </a:lnTo>
                <a:lnTo>
                  <a:pt x="0" y="0"/>
                </a:lnTo>
                <a:close/>
              </a:path>
            </a:pathLst>
          </a:custGeom>
          <a:blipFill>
            <a:blip r:embed="rId2"/>
            <a:stretch>
              <a:fillRect l="0" t="-580" r="0" b="-580"/>
            </a:stretch>
          </a:blipFill>
        </p:spPr>
      </p:sp>
      <p:sp>
        <p:nvSpPr>
          <p:cNvPr name="TextBox 3" id="3"/>
          <p:cNvSpPr txBox="true"/>
          <p:nvPr/>
        </p:nvSpPr>
        <p:spPr>
          <a:xfrm rot="0">
            <a:off x="379445" y="13593"/>
            <a:ext cx="5164997" cy="671383"/>
          </a:xfrm>
          <a:prstGeom prst="rect">
            <a:avLst/>
          </a:prstGeom>
        </p:spPr>
        <p:txBody>
          <a:bodyPr anchor="t" rtlCol="false" tIns="0" lIns="0" bIns="0" rIns="0">
            <a:spAutoFit/>
          </a:bodyPr>
          <a:lstStyle/>
          <a:p>
            <a:pPr algn="l" marL="0" indent="0" lvl="0">
              <a:lnSpc>
                <a:spcPts val="5740"/>
              </a:lnSpc>
            </a:pPr>
            <a:r>
              <a:rPr lang="en-US" sz="3377">
                <a:solidFill>
                  <a:srgbClr val="0F4662"/>
                </a:solidFill>
                <a:latin typeface="Quicksand"/>
                <a:ea typeface="Quicksand"/>
                <a:cs typeface="Quicksand"/>
                <a:sym typeface="Quicksand"/>
              </a:rPr>
              <a:t>Giao diện trang phân loại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943819" y="349052"/>
            <a:ext cx="12748314" cy="9588896"/>
          </a:xfrm>
          <a:custGeom>
            <a:avLst/>
            <a:gdLst/>
            <a:ahLst/>
            <a:cxnLst/>
            <a:rect r="r" b="b" t="t" l="l"/>
            <a:pathLst>
              <a:path h="9588896" w="12748314">
                <a:moveTo>
                  <a:pt x="0" y="0"/>
                </a:moveTo>
                <a:lnTo>
                  <a:pt x="12748314" y="0"/>
                </a:lnTo>
                <a:lnTo>
                  <a:pt x="12748314" y="9588896"/>
                </a:lnTo>
                <a:lnTo>
                  <a:pt x="0" y="9588896"/>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219761" y="1329762"/>
            <a:ext cx="15848478" cy="7928538"/>
          </a:xfrm>
          <a:custGeom>
            <a:avLst/>
            <a:gdLst/>
            <a:ahLst/>
            <a:cxnLst/>
            <a:rect r="r" b="b" t="t" l="l"/>
            <a:pathLst>
              <a:path h="7928538" w="15848478">
                <a:moveTo>
                  <a:pt x="0" y="0"/>
                </a:moveTo>
                <a:lnTo>
                  <a:pt x="15848478" y="0"/>
                </a:lnTo>
                <a:lnTo>
                  <a:pt x="15848478" y="7928538"/>
                </a:lnTo>
                <a:lnTo>
                  <a:pt x="0" y="7928538"/>
                </a:lnTo>
                <a:lnTo>
                  <a:pt x="0" y="0"/>
                </a:lnTo>
                <a:close/>
              </a:path>
            </a:pathLst>
          </a:custGeom>
          <a:blipFill>
            <a:blip r:embed="rId2"/>
            <a:stretch>
              <a:fillRect l="0" t="0" r="0" b="0"/>
            </a:stretch>
          </a:blipFill>
        </p:spPr>
      </p:sp>
      <p:sp>
        <p:nvSpPr>
          <p:cNvPr name="TextBox 3" id="3"/>
          <p:cNvSpPr txBox="true"/>
          <p:nvPr/>
        </p:nvSpPr>
        <p:spPr>
          <a:xfrm rot="0">
            <a:off x="379445" y="13593"/>
            <a:ext cx="7246433" cy="671383"/>
          </a:xfrm>
          <a:prstGeom prst="rect">
            <a:avLst/>
          </a:prstGeom>
        </p:spPr>
        <p:txBody>
          <a:bodyPr anchor="t" rtlCol="false" tIns="0" lIns="0" bIns="0" rIns="0">
            <a:spAutoFit/>
          </a:bodyPr>
          <a:lstStyle/>
          <a:p>
            <a:pPr algn="l" marL="0" indent="0" lvl="0">
              <a:lnSpc>
                <a:spcPts val="5740"/>
              </a:lnSpc>
            </a:pPr>
            <a:r>
              <a:rPr lang="en-US" sz="3377">
                <a:solidFill>
                  <a:srgbClr val="0F4662"/>
                </a:solidFill>
                <a:latin typeface="Quicksand"/>
                <a:ea typeface="Quicksand"/>
                <a:cs typeface="Quicksand"/>
                <a:sym typeface="Quicksand"/>
              </a:rPr>
              <a:t>Giao diện trang phân loại chi tiết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92335" y="1632113"/>
            <a:ext cx="17503330" cy="7784526"/>
          </a:xfrm>
          <a:custGeom>
            <a:avLst/>
            <a:gdLst/>
            <a:ahLst/>
            <a:cxnLst/>
            <a:rect r="r" b="b" t="t" l="l"/>
            <a:pathLst>
              <a:path h="7784526" w="17503330">
                <a:moveTo>
                  <a:pt x="0" y="0"/>
                </a:moveTo>
                <a:lnTo>
                  <a:pt x="17503330" y="0"/>
                </a:lnTo>
                <a:lnTo>
                  <a:pt x="17503330" y="7784526"/>
                </a:lnTo>
                <a:lnTo>
                  <a:pt x="0" y="7784526"/>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319348" cy="10287000"/>
            <a:chOff x="0" y="0"/>
            <a:chExt cx="4824849" cy="2709333"/>
          </a:xfrm>
        </p:grpSpPr>
        <p:sp>
          <p:nvSpPr>
            <p:cNvPr name="Freeform 3" id="3"/>
            <p:cNvSpPr/>
            <p:nvPr/>
          </p:nvSpPr>
          <p:spPr>
            <a:xfrm flipH="false" flipV="false" rot="0">
              <a:off x="0" y="0"/>
              <a:ext cx="4824849" cy="2709333"/>
            </a:xfrm>
            <a:custGeom>
              <a:avLst/>
              <a:gdLst/>
              <a:ahLst/>
              <a:cxnLst/>
              <a:rect r="r" b="b" t="t" l="l"/>
              <a:pathLst>
                <a:path h="2709333" w="4824849">
                  <a:moveTo>
                    <a:pt x="0" y="0"/>
                  </a:moveTo>
                  <a:lnTo>
                    <a:pt x="4824849" y="0"/>
                  </a:lnTo>
                  <a:lnTo>
                    <a:pt x="4824849" y="2709333"/>
                  </a:lnTo>
                  <a:lnTo>
                    <a:pt x="0" y="2709333"/>
                  </a:lnTo>
                  <a:close/>
                </a:path>
              </a:pathLst>
            </a:custGeom>
            <a:solidFill>
              <a:srgbClr val="DBE5EA"/>
            </a:solidFill>
          </p:spPr>
        </p:sp>
        <p:sp>
          <p:nvSpPr>
            <p:cNvPr name="TextBox 4" id="4"/>
            <p:cNvSpPr txBox="true"/>
            <p:nvPr/>
          </p:nvSpPr>
          <p:spPr>
            <a:xfrm>
              <a:off x="0" y="-123825"/>
              <a:ext cx="4824849" cy="2833158"/>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1028700" y="914400"/>
            <a:ext cx="99149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Nội dung báo cáo</a:t>
            </a:r>
          </a:p>
        </p:txBody>
      </p:sp>
      <p:sp>
        <p:nvSpPr>
          <p:cNvPr name="TextBox 6" id="6"/>
          <p:cNvSpPr txBox="true"/>
          <p:nvPr/>
        </p:nvSpPr>
        <p:spPr>
          <a:xfrm rot="0">
            <a:off x="920465" y="2689639"/>
            <a:ext cx="8239209" cy="4736051"/>
          </a:xfrm>
          <a:prstGeom prst="rect">
            <a:avLst/>
          </a:prstGeom>
        </p:spPr>
        <p:txBody>
          <a:bodyPr anchor="t" rtlCol="false" tIns="0" lIns="0" bIns="0" rIns="0">
            <a:spAutoFit/>
          </a:bodyPr>
          <a:lstStyle/>
          <a:p>
            <a:pPr algn="just" marL="802395" indent="-401198" lvl="1">
              <a:lnSpc>
                <a:spcPts val="6318"/>
              </a:lnSpc>
              <a:buAutoNum type="arabicPeriod" startAt="1"/>
            </a:pPr>
            <a:r>
              <a:rPr lang="en-US" sz="3716">
                <a:solidFill>
                  <a:srgbClr val="0F4662"/>
                </a:solidFill>
                <a:latin typeface="Quicksand"/>
                <a:ea typeface="Quicksand"/>
                <a:cs typeface="Quicksand"/>
                <a:sym typeface="Quicksand"/>
              </a:rPr>
              <a:t>Lý do chọn đề tài</a:t>
            </a:r>
          </a:p>
          <a:p>
            <a:pPr algn="just" marL="802395" indent="-401198" lvl="1">
              <a:lnSpc>
                <a:spcPts val="6318"/>
              </a:lnSpc>
              <a:buAutoNum type="arabicPeriod" startAt="1"/>
            </a:pPr>
            <a:r>
              <a:rPr lang="en-US" sz="3716">
                <a:solidFill>
                  <a:srgbClr val="0F4662"/>
                </a:solidFill>
                <a:latin typeface="Quicksand"/>
                <a:ea typeface="Quicksand"/>
                <a:cs typeface="Quicksand"/>
                <a:sym typeface="Quicksand"/>
              </a:rPr>
              <a:t>Tailwind CSS framework</a:t>
            </a:r>
          </a:p>
          <a:p>
            <a:pPr algn="just" marL="802395" indent="-401198" lvl="1">
              <a:lnSpc>
                <a:spcPts val="6318"/>
              </a:lnSpc>
              <a:buAutoNum type="arabicPeriod" startAt="1"/>
            </a:pPr>
            <a:r>
              <a:rPr lang="en-US" sz="3716">
                <a:solidFill>
                  <a:srgbClr val="0F4662"/>
                </a:solidFill>
                <a:latin typeface="Quicksand"/>
                <a:ea typeface="Quicksand"/>
                <a:cs typeface="Quicksand"/>
                <a:sym typeface="Quicksand"/>
              </a:rPr>
              <a:t>Mục tiêu nghiên cứu</a:t>
            </a:r>
          </a:p>
          <a:p>
            <a:pPr algn="just" marL="802395" indent="-401198" lvl="1">
              <a:lnSpc>
                <a:spcPts val="6318"/>
              </a:lnSpc>
              <a:buAutoNum type="arabicPeriod" startAt="1"/>
            </a:pPr>
            <a:r>
              <a:rPr lang="en-US" sz="3716">
                <a:solidFill>
                  <a:srgbClr val="0F4662"/>
                </a:solidFill>
                <a:latin typeface="Quicksand"/>
                <a:ea typeface="Quicksand"/>
                <a:cs typeface="Quicksand"/>
                <a:sym typeface="Quicksand"/>
              </a:rPr>
              <a:t>Nội dung nghiên cứu</a:t>
            </a:r>
          </a:p>
          <a:p>
            <a:pPr algn="just" marL="802395" indent="-401198" lvl="1">
              <a:lnSpc>
                <a:spcPts val="6318"/>
              </a:lnSpc>
              <a:buAutoNum type="arabicPeriod" startAt="1"/>
            </a:pPr>
            <a:r>
              <a:rPr lang="en-US" sz="3716">
                <a:solidFill>
                  <a:srgbClr val="0F4662"/>
                </a:solidFill>
                <a:latin typeface="Quicksand"/>
                <a:ea typeface="Quicksand"/>
                <a:cs typeface="Quicksand"/>
                <a:sym typeface="Quicksand"/>
              </a:rPr>
              <a:t>Đối tượng phạm vi nghiên cứu</a:t>
            </a:r>
          </a:p>
          <a:p>
            <a:pPr algn="just" marL="802395" indent="-401198" lvl="1">
              <a:lnSpc>
                <a:spcPts val="6318"/>
              </a:lnSpc>
              <a:buAutoNum type="arabicPeriod" startAt="1"/>
            </a:pPr>
            <a:r>
              <a:rPr lang="en-US" sz="3716">
                <a:solidFill>
                  <a:srgbClr val="0F4662"/>
                </a:solidFill>
                <a:latin typeface="Quicksand"/>
                <a:ea typeface="Quicksand"/>
                <a:cs typeface="Quicksand"/>
                <a:sym typeface="Quicksand"/>
              </a:rPr>
              <a:t>Phương pháp nghiên cứu</a:t>
            </a:r>
          </a:p>
        </p:txBody>
      </p:sp>
      <p:sp>
        <p:nvSpPr>
          <p:cNvPr name="TextBox 7" id="7"/>
          <p:cNvSpPr txBox="true"/>
          <p:nvPr/>
        </p:nvSpPr>
        <p:spPr>
          <a:xfrm rot="0">
            <a:off x="10419184" y="2689860"/>
            <a:ext cx="6802755" cy="4735830"/>
          </a:xfrm>
          <a:prstGeom prst="rect">
            <a:avLst/>
          </a:prstGeom>
        </p:spPr>
        <p:txBody>
          <a:bodyPr anchor="t" rtlCol="false" tIns="0" lIns="0" bIns="0" rIns="0">
            <a:spAutoFit/>
          </a:bodyPr>
          <a:lstStyle/>
          <a:p>
            <a:pPr algn="just">
              <a:lnSpc>
                <a:spcPts val="6324"/>
              </a:lnSpc>
            </a:pPr>
            <a:r>
              <a:rPr lang="en-US" sz="3720">
                <a:solidFill>
                  <a:srgbClr val="0F4662"/>
                </a:solidFill>
                <a:latin typeface="Quicksand"/>
                <a:ea typeface="Quicksand"/>
                <a:cs typeface="Quicksand"/>
                <a:sym typeface="Quicksand"/>
              </a:rPr>
              <a:t>7. </a:t>
            </a:r>
            <a:r>
              <a:rPr lang="en-US" sz="3720">
                <a:solidFill>
                  <a:srgbClr val="0F4662"/>
                </a:solidFill>
                <a:latin typeface="Quicksand"/>
                <a:ea typeface="Quicksand"/>
                <a:cs typeface="Quicksand"/>
                <a:sym typeface="Quicksand"/>
              </a:rPr>
              <a:t>Cấu trúc website</a:t>
            </a:r>
          </a:p>
          <a:p>
            <a:pPr algn="just">
              <a:lnSpc>
                <a:spcPts val="6324"/>
              </a:lnSpc>
            </a:pPr>
            <a:r>
              <a:rPr lang="en-US" sz="3720">
                <a:solidFill>
                  <a:srgbClr val="0F4662"/>
                </a:solidFill>
                <a:latin typeface="Quicksand"/>
                <a:ea typeface="Quicksand"/>
                <a:cs typeface="Quicksand"/>
                <a:sym typeface="Quicksand"/>
              </a:rPr>
              <a:t>8. Chức năng chính</a:t>
            </a:r>
          </a:p>
          <a:p>
            <a:pPr algn="just">
              <a:lnSpc>
                <a:spcPts val="6324"/>
              </a:lnSpc>
            </a:pPr>
            <a:r>
              <a:rPr lang="en-US" sz="3720">
                <a:solidFill>
                  <a:srgbClr val="0F4662"/>
                </a:solidFill>
                <a:latin typeface="Quicksand"/>
                <a:ea typeface="Quicksand"/>
                <a:cs typeface="Quicksand"/>
                <a:sym typeface="Quicksand"/>
              </a:rPr>
              <a:t>9. Sơ đồ cấu trúc website</a:t>
            </a:r>
          </a:p>
          <a:p>
            <a:pPr algn="just">
              <a:lnSpc>
                <a:spcPts val="6324"/>
              </a:lnSpc>
            </a:pPr>
            <a:r>
              <a:rPr lang="en-US" sz="3720">
                <a:solidFill>
                  <a:srgbClr val="0F4662"/>
                </a:solidFill>
                <a:latin typeface="Quicksand"/>
                <a:ea typeface="Quicksand"/>
                <a:cs typeface="Quicksand"/>
                <a:sym typeface="Quicksand"/>
              </a:rPr>
              <a:t>10. Kết quả đạt được</a:t>
            </a:r>
          </a:p>
          <a:p>
            <a:pPr algn="just">
              <a:lnSpc>
                <a:spcPts val="6324"/>
              </a:lnSpc>
            </a:pPr>
            <a:r>
              <a:rPr lang="en-US" sz="3720">
                <a:solidFill>
                  <a:srgbClr val="0F4662"/>
                </a:solidFill>
                <a:latin typeface="Quicksand"/>
                <a:ea typeface="Quicksand"/>
                <a:cs typeface="Quicksand"/>
                <a:sym typeface="Quicksand"/>
              </a:rPr>
              <a:t>11. Kết luận và hướng phát triển</a:t>
            </a:r>
          </a:p>
          <a:p>
            <a:pPr algn="just">
              <a:lnSpc>
                <a:spcPts val="6324"/>
              </a:lnSpc>
            </a:pPr>
            <a:r>
              <a:rPr lang="en-US" sz="3720">
                <a:solidFill>
                  <a:srgbClr val="0F4662"/>
                </a:solidFill>
                <a:latin typeface="Quicksand"/>
                <a:ea typeface="Quicksand"/>
                <a:cs typeface="Quicksand"/>
                <a:sym typeface="Quicksand"/>
              </a:rPr>
              <a:t>12.Tài liệu tham khảo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317741" y="1028700"/>
            <a:ext cx="9521327" cy="8739859"/>
          </a:xfrm>
          <a:custGeom>
            <a:avLst/>
            <a:gdLst/>
            <a:ahLst/>
            <a:cxnLst/>
            <a:rect r="r" b="b" t="t" l="l"/>
            <a:pathLst>
              <a:path h="8739859" w="9521327">
                <a:moveTo>
                  <a:pt x="0" y="0"/>
                </a:moveTo>
                <a:lnTo>
                  <a:pt x="9521327" y="0"/>
                </a:lnTo>
                <a:lnTo>
                  <a:pt x="9521327" y="8739859"/>
                </a:lnTo>
                <a:lnTo>
                  <a:pt x="0" y="8739859"/>
                </a:lnTo>
                <a:lnTo>
                  <a:pt x="0" y="0"/>
                </a:lnTo>
                <a:close/>
              </a:path>
            </a:pathLst>
          </a:custGeom>
          <a:blipFill>
            <a:blip r:embed="rId2"/>
            <a:stretch>
              <a:fillRect l="0" t="0" r="-401" b="0"/>
            </a:stretch>
          </a:blipFill>
        </p:spPr>
      </p:sp>
      <p:sp>
        <p:nvSpPr>
          <p:cNvPr name="TextBox 3" id="3"/>
          <p:cNvSpPr txBox="true"/>
          <p:nvPr/>
        </p:nvSpPr>
        <p:spPr>
          <a:xfrm rot="0">
            <a:off x="379445" y="13593"/>
            <a:ext cx="7876593" cy="671383"/>
          </a:xfrm>
          <a:prstGeom prst="rect">
            <a:avLst/>
          </a:prstGeom>
        </p:spPr>
        <p:txBody>
          <a:bodyPr anchor="t" rtlCol="false" tIns="0" lIns="0" bIns="0" rIns="0">
            <a:spAutoFit/>
          </a:bodyPr>
          <a:lstStyle/>
          <a:p>
            <a:pPr algn="l" marL="0" indent="0" lvl="0">
              <a:lnSpc>
                <a:spcPts val="5740"/>
              </a:lnSpc>
            </a:pPr>
            <a:r>
              <a:rPr lang="en-US" sz="3377">
                <a:solidFill>
                  <a:srgbClr val="0F4662"/>
                </a:solidFill>
                <a:latin typeface="Quicksand"/>
                <a:ea typeface="Quicksand"/>
                <a:cs typeface="Quicksand"/>
                <a:sym typeface="Quicksand"/>
              </a:rPr>
              <a:t>Giao diện trang danh sách album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95491" y="1236607"/>
            <a:ext cx="10068349" cy="8248082"/>
          </a:xfrm>
          <a:custGeom>
            <a:avLst/>
            <a:gdLst/>
            <a:ahLst/>
            <a:cxnLst/>
            <a:rect r="r" b="b" t="t" l="l"/>
            <a:pathLst>
              <a:path h="8248082" w="10068349">
                <a:moveTo>
                  <a:pt x="0" y="0"/>
                </a:moveTo>
                <a:lnTo>
                  <a:pt x="10068349" y="0"/>
                </a:lnTo>
                <a:lnTo>
                  <a:pt x="10068349" y="8248082"/>
                </a:lnTo>
                <a:lnTo>
                  <a:pt x="0" y="8248082"/>
                </a:lnTo>
                <a:lnTo>
                  <a:pt x="0" y="0"/>
                </a:lnTo>
                <a:close/>
              </a:path>
            </a:pathLst>
          </a:custGeom>
          <a:blipFill>
            <a:blip r:embed="rId2"/>
            <a:stretch>
              <a:fillRect l="0" t="0" r="0" b="0"/>
            </a:stretch>
          </a:blipFill>
        </p:spPr>
      </p:sp>
      <p:sp>
        <p:nvSpPr>
          <p:cNvPr name="Freeform 3" id="3"/>
          <p:cNvSpPr/>
          <p:nvPr/>
        </p:nvSpPr>
        <p:spPr>
          <a:xfrm flipH="false" flipV="false" rot="0">
            <a:off x="8174393" y="1236607"/>
            <a:ext cx="10113607" cy="8248082"/>
          </a:xfrm>
          <a:custGeom>
            <a:avLst/>
            <a:gdLst/>
            <a:ahLst/>
            <a:cxnLst/>
            <a:rect r="r" b="b" t="t" l="l"/>
            <a:pathLst>
              <a:path h="8248082" w="10113607">
                <a:moveTo>
                  <a:pt x="0" y="0"/>
                </a:moveTo>
                <a:lnTo>
                  <a:pt x="10113607" y="0"/>
                </a:lnTo>
                <a:lnTo>
                  <a:pt x="10113607" y="8248082"/>
                </a:lnTo>
                <a:lnTo>
                  <a:pt x="0" y="8248082"/>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01572"/>
            <a:ext cx="16230600" cy="8066546"/>
          </a:xfrm>
          <a:custGeom>
            <a:avLst/>
            <a:gdLst/>
            <a:ahLst/>
            <a:cxnLst/>
            <a:rect r="r" b="b" t="t" l="l"/>
            <a:pathLst>
              <a:path h="8066546" w="16230600">
                <a:moveTo>
                  <a:pt x="0" y="0"/>
                </a:moveTo>
                <a:lnTo>
                  <a:pt x="16230600" y="0"/>
                </a:lnTo>
                <a:lnTo>
                  <a:pt x="16230600" y="8066547"/>
                </a:lnTo>
                <a:lnTo>
                  <a:pt x="0" y="8066547"/>
                </a:lnTo>
                <a:lnTo>
                  <a:pt x="0" y="0"/>
                </a:lnTo>
                <a:close/>
              </a:path>
            </a:pathLst>
          </a:custGeom>
          <a:blipFill>
            <a:blip r:embed="rId2"/>
            <a:stretch>
              <a:fillRect l="0" t="0" r="0" b="0"/>
            </a:stretch>
          </a:blipFill>
        </p:spPr>
      </p:sp>
      <p:sp>
        <p:nvSpPr>
          <p:cNvPr name="TextBox 3" id="3"/>
          <p:cNvSpPr txBox="true"/>
          <p:nvPr/>
        </p:nvSpPr>
        <p:spPr>
          <a:xfrm rot="0">
            <a:off x="398540" y="357317"/>
            <a:ext cx="9041434" cy="671383"/>
          </a:xfrm>
          <a:prstGeom prst="rect">
            <a:avLst/>
          </a:prstGeom>
        </p:spPr>
        <p:txBody>
          <a:bodyPr anchor="t" rtlCol="false" tIns="0" lIns="0" bIns="0" rIns="0">
            <a:spAutoFit/>
          </a:bodyPr>
          <a:lstStyle/>
          <a:p>
            <a:pPr algn="l" marL="0" indent="0" lvl="0">
              <a:lnSpc>
                <a:spcPts val="5740"/>
              </a:lnSpc>
            </a:pPr>
            <a:r>
              <a:rPr lang="en-US" sz="3377">
                <a:solidFill>
                  <a:srgbClr val="0F4662"/>
                </a:solidFill>
                <a:latin typeface="Quicksand"/>
                <a:ea typeface="Quicksand"/>
                <a:cs typeface="Quicksand"/>
                <a:sym typeface="Quicksand"/>
              </a:rPr>
              <a:t>Giao diện trang danh sách album chi tiết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71186" y="1700938"/>
            <a:ext cx="17745628" cy="6602574"/>
          </a:xfrm>
          <a:custGeom>
            <a:avLst/>
            <a:gdLst/>
            <a:ahLst/>
            <a:cxnLst/>
            <a:rect r="r" b="b" t="t" l="l"/>
            <a:pathLst>
              <a:path h="6602574" w="17745628">
                <a:moveTo>
                  <a:pt x="0" y="0"/>
                </a:moveTo>
                <a:lnTo>
                  <a:pt x="17745628" y="0"/>
                </a:lnTo>
                <a:lnTo>
                  <a:pt x="17745628" y="6602575"/>
                </a:lnTo>
                <a:lnTo>
                  <a:pt x="0" y="6602575"/>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965657" y="1559990"/>
            <a:ext cx="16356687" cy="7698310"/>
          </a:xfrm>
          <a:custGeom>
            <a:avLst/>
            <a:gdLst/>
            <a:ahLst/>
            <a:cxnLst/>
            <a:rect r="r" b="b" t="t" l="l"/>
            <a:pathLst>
              <a:path h="7698310" w="16356687">
                <a:moveTo>
                  <a:pt x="0" y="0"/>
                </a:moveTo>
                <a:lnTo>
                  <a:pt x="16356686" y="0"/>
                </a:lnTo>
                <a:lnTo>
                  <a:pt x="16356686" y="7698310"/>
                </a:lnTo>
                <a:lnTo>
                  <a:pt x="0" y="7698310"/>
                </a:lnTo>
                <a:lnTo>
                  <a:pt x="0" y="0"/>
                </a:lnTo>
                <a:close/>
              </a:path>
            </a:pathLst>
          </a:custGeom>
          <a:blipFill>
            <a:blip r:embed="rId2"/>
            <a:stretch>
              <a:fillRect l="0" t="0" r="0" b="0"/>
            </a:stretch>
          </a:blipFill>
        </p:spPr>
      </p:sp>
      <p:sp>
        <p:nvSpPr>
          <p:cNvPr name="TextBox 3" id="3"/>
          <p:cNvSpPr txBox="true"/>
          <p:nvPr/>
        </p:nvSpPr>
        <p:spPr>
          <a:xfrm rot="0">
            <a:off x="341253" y="357317"/>
            <a:ext cx="5164997" cy="671383"/>
          </a:xfrm>
          <a:prstGeom prst="rect">
            <a:avLst/>
          </a:prstGeom>
        </p:spPr>
        <p:txBody>
          <a:bodyPr anchor="t" rtlCol="false" tIns="0" lIns="0" bIns="0" rIns="0">
            <a:spAutoFit/>
          </a:bodyPr>
          <a:lstStyle/>
          <a:p>
            <a:pPr algn="l" marL="0" indent="0" lvl="0">
              <a:lnSpc>
                <a:spcPts val="5740"/>
              </a:lnSpc>
            </a:pPr>
            <a:r>
              <a:rPr lang="en-US" sz="3377">
                <a:solidFill>
                  <a:srgbClr val="0F4662"/>
                </a:solidFill>
                <a:latin typeface="Quicksand"/>
                <a:ea typeface="Quicksand"/>
                <a:cs typeface="Quicksand"/>
                <a:sym typeface="Quicksand"/>
              </a:rPr>
              <a:t>Giao diện trang liên hệ</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14509" y="1302898"/>
            <a:ext cx="17058983" cy="7681203"/>
          </a:xfrm>
          <a:custGeom>
            <a:avLst/>
            <a:gdLst/>
            <a:ahLst/>
            <a:cxnLst/>
            <a:rect r="r" b="b" t="t" l="l"/>
            <a:pathLst>
              <a:path h="7681203" w="17058983">
                <a:moveTo>
                  <a:pt x="0" y="0"/>
                </a:moveTo>
                <a:lnTo>
                  <a:pt x="17058982" y="0"/>
                </a:lnTo>
                <a:lnTo>
                  <a:pt x="17058982" y="7681204"/>
                </a:lnTo>
                <a:lnTo>
                  <a:pt x="0" y="7681204"/>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2145917"/>
            <a:ext cx="17014826" cy="6463354"/>
          </a:xfrm>
          <a:prstGeom prst="rect">
            <a:avLst/>
          </a:prstGeom>
        </p:spPr>
        <p:txBody>
          <a:bodyPr anchor="t" rtlCol="false" tIns="0" lIns="0" bIns="0" rIns="0">
            <a:spAutoFit/>
          </a:bodyPr>
          <a:lstStyle/>
          <a:p>
            <a:pPr algn="just">
              <a:lnSpc>
                <a:spcPts val="4700"/>
              </a:lnSpc>
            </a:pPr>
            <a:r>
              <a:rPr lang="en-US" sz="2764" b="true">
                <a:solidFill>
                  <a:srgbClr val="0F4662"/>
                </a:solidFill>
                <a:latin typeface="Quicksand Bold"/>
                <a:ea typeface="Quicksand Bold"/>
                <a:cs typeface="Quicksand Bold"/>
                <a:sym typeface="Quicksand Bold"/>
              </a:rPr>
              <a:t>*Kết luận:</a:t>
            </a:r>
          </a:p>
          <a:p>
            <a:pPr algn="just">
              <a:lnSpc>
                <a:spcPts val="4700"/>
              </a:lnSpc>
            </a:pPr>
            <a:r>
              <a:rPr lang="en-US" sz="2764">
                <a:solidFill>
                  <a:srgbClr val="0F4662"/>
                </a:solidFill>
                <a:latin typeface="Quicksand"/>
                <a:ea typeface="Quicksand"/>
                <a:cs typeface="Quicksand"/>
                <a:sym typeface="Quicksand"/>
              </a:rPr>
              <a:t>Sử dụng thành thạo Tailwind CSS framework cho việc lập trình front-end, hiểu và vận dụng Tailwind CSS vào việc thiết kế giao diện đẹp mắt và phù hợp với website. Thiết kế được front-end cho website </a:t>
            </a:r>
          </a:p>
          <a:p>
            <a:pPr algn="just">
              <a:lnSpc>
                <a:spcPts val="4700"/>
              </a:lnSpc>
            </a:pPr>
            <a:r>
              <a:rPr lang="en-US" sz="2764">
                <a:solidFill>
                  <a:srgbClr val="0F4662"/>
                </a:solidFill>
                <a:latin typeface="Quicksand"/>
                <a:ea typeface="Quicksand"/>
                <a:cs typeface="Quicksand"/>
                <a:sym typeface="Quicksand"/>
              </a:rPr>
              <a:t>giới thiệu album nhạc số đáp ứng yêu cầu về trang chủ, danh sách album, phân loại, form nhập liệu.</a:t>
            </a:r>
          </a:p>
          <a:p>
            <a:pPr algn="just">
              <a:lnSpc>
                <a:spcPts val="4700"/>
              </a:lnSpc>
            </a:pPr>
          </a:p>
          <a:p>
            <a:pPr algn="just">
              <a:lnSpc>
                <a:spcPts val="4700"/>
              </a:lnSpc>
            </a:pPr>
            <a:r>
              <a:rPr lang="en-US" sz="2764" b="true">
                <a:solidFill>
                  <a:srgbClr val="0F4662"/>
                </a:solidFill>
                <a:latin typeface="Quicksand Bold"/>
                <a:ea typeface="Quicksand Bold"/>
                <a:cs typeface="Quicksand Bold"/>
                <a:sym typeface="Quicksand Bold"/>
              </a:rPr>
              <a:t>*Hướng phát triển:</a:t>
            </a:r>
          </a:p>
          <a:p>
            <a:pPr algn="just">
              <a:lnSpc>
                <a:spcPts val="4700"/>
              </a:lnSpc>
            </a:pPr>
            <a:r>
              <a:rPr lang="en-US" sz="2764">
                <a:solidFill>
                  <a:srgbClr val="0F4662"/>
                </a:solidFill>
                <a:latin typeface="Quicksand"/>
                <a:ea typeface="Quicksand"/>
                <a:cs typeface="Quicksand"/>
                <a:sym typeface="Quicksand"/>
              </a:rPr>
              <a:t>Tích hợp giỏ hàng cho website.</a:t>
            </a:r>
          </a:p>
          <a:p>
            <a:pPr algn="just">
              <a:lnSpc>
                <a:spcPts val="4700"/>
              </a:lnSpc>
            </a:pPr>
            <a:r>
              <a:rPr lang="en-US" sz="2764">
                <a:solidFill>
                  <a:srgbClr val="0F4662"/>
                </a:solidFill>
                <a:latin typeface="Quicksand"/>
                <a:ea typeface="Quicksand"/>
                <a:cs typeface="Quicksand"/>
                <a:sym typeface="Quicksand"/>
              </a:rPr>
              <a:t>Cải thiện giao diện website cho phù hợp với xu hướng mới.</a:t>
            </a:r>
          </a:p>
          <a:p>
            <a:pPr algn="just">
              <a:lnSpc>
                <a:spcPts val="4700"/>
              </a:lnSpc>
            </a:pPr>
            <a:r>
              <a:rPr lang="en-US" sz="2764">
                <a:solidFill>
                  <a:srgbClr val="0F4662"/>
                </a:solidFill>
                <a:latin typeface="Quicksand"/>
                <a:ea typeface="Quicksand"/>
                <a:cs typeface="Quicksand"/>
                <a:sym typeface="Quicksand"/>
              </a:rPr>
              <a:t>Tăng cường các tính năng để nâng cao trải nghiệm người dùng.</a:t>
            </a:r>
          </a:p>
          <a:p>
            <a:pPr algn="just">
              <a:lnSpc>
                <a:spcPts val="4700"/>
              </a:lnSpc>
            </a:pPr>
          </a:p>
          <a:p>
            <a:pPr algn="just" marL="0" indent="0" lvl="0">
              <a:lnSpc>
                <a:spcPts val="4700"/>
              </a:lnSpc>
            </a:pPr>
          </a:p>
        </p:txBody>
      </p:sp>
      <p:sp>
        <p:nvSpPr>
          <p:cNvPr name="AutoShape 3" id="3"/>
          <p:cNvSpPr/>
          <p:nvPr/>
        </p:nvSpPr>
        <p:spPr>
          <a:xfrm>
            <a:off x="6289993" y="8036081"/>
            <a:ext cx="6492240" cy="0"/>
          </a:xfrm>
          <a:prstGeom prst="line">
            <a:avLst/>
          </a:prstGeom>
          <a:ln cap="flat" w="76200">
            <a:solidFill>
              <a:srgbClr val="0F4662"/>
            </a:solidFill>
            <a:prstDash val="solid"/>
            <a:headEnd type="none" len="sm" w="sm"/>
            <a:tailEnd type="none" len="sm" w="sm"/>
          </a:ln>
        </p:spPr>
      </p:sp>
      <p:sp>
        <p:nvSpPr>
          <p:cNvPr name="TextBox 4" id="4"/>
          <p:cNvSpPr txBox="true"/>
          <p:nvPr/>
        </p:nvSpPr>
        <p:spPr>
          <a:xfrm rot="0">
            <a:off x="1028700" y="599709"/>
            <a:ext cx="12317425"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Kết luận và hướng phát triển</a:t>
            </a:r>
          </a:p>
        </p:txBody>
      </p:sp>
      <p:sp>
        <p:nvSpPr>
          <p:cNvPr name="Freeform 5" id="5"/>
          <p:cNvSpPr/>
          <p:nvPr/>
        </p:nvSpPr>
        <p:spPr>
          <a:xfrm flipH="false" flipV="false" rot="0">
            <a:off x="8696115" y="8484322"/>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576380" y="2422525"/>
            <a:ext cx="11402580" cy="5251451"/>
          </a:xfrm>
          <a:prstGeom prst="rect">
            <a:avLst/>
          </a:prstGeom>
        </p:spPr>
        <p:txBody>
          <a:bodyPr anchor="t" rtlCol="false" tIns="0" lIns="0" bIns="0" rIns="0">
            <a:spAutoFit/>
          </a:bodyPr>
          <a:lstStyle/>
          <a:p>
            <a:pPr algn="ctr" marL="0" indent="0" lvl="0">
              <a:lnSpc>
                <a:spcPts val="13999"/>
              </a:lnSpc>
              <a:spcBef>
                <a:spcPct val="0"/>
              </a:spcBef>
            </a:pPr>
            <a:r>
              <a:rPr lang="en-US" b="true" sz="9999" i="true">
                <a:solidFill>
                  <a:srgbClr val="0F4662"/>
                </a:solidFill>
                <a:latin typeface="Cormorant Garamond Bold Italics"/>
                <a:ea typeface="Cormorant Garamond Bold Italics"/>
                <a:cs typeface="Cormorant Garamond Bold Italics"/>
                <a:sym typeface="Cormorant Garamond Bold Italics"/>
              </a:rPr>
              <a:t>Cảm ơn thầy, cô và các bạn đã lắng nghe bài thuyết trình!</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1028700" y="1122013"/>
            <a:ext cx="99149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Lý do chọn đề tài</a:t>
            </a:r>
          </a:p>
        </p:txBody>
      </p:sp>
      <p:sp>
        <p:nvSpPr>
          <p:cNvPr name="TextBox 6" id="6"/>
          <p:cNvSpPr txBox="true"/>
          <p:nvPr/>
        </p:nvSpPr>
        <p:spPr>
          <a:xfrm rot="0">
            <a:off x="834127" y="4907248"/>
            <a:ext cx="7606128" cy="2472055"/>
          </a:xfrm>
          <a:prstGeom prst="rect">
            <a:avLst/>
          </a:prstGeom>
        </p:spPr>
        <p:txBody>
          <a:bodyPr anchor="t" rtlCol="false" tIns="0" lIns="0" bIns="0" rIns="0">
            <a:spAutoFit/>
          </a:bodyPr>
          <a:lstStyle/>
          <a:p>
            <a:pPr algn="l">
              <a:lnSpc>
                <a:spcPts val="3919"/>
              </a:lnSpc>
            </a:pPr>
            <a:r>
              <a:rPr lang="en-US" sz="2799" b="true">
                <a:solidFill>
                  <a:srgbClr val="0F4662"/>
                </a:solidFill>
                <a:latin typeface="Quicksand Bold"/>
                <a:ea typeface="Quicksand Bold"/>
                <a:cs typeface="Quicksand Bold"/>
                <a:sym typeface="Quicksand Bold"/>
              </a:rPr>
              <a:t>Sự phổ biến của âm nhạc</a:t>
            </a:r>
          </a:p>
          <a:p>
            <a:pPr algn="just">
              <a:lnSpc>
                <a:spcPts val="3919"/>
              </a:lnSpc>
            </a:pPr>
            <a:r>
              <a:rPr lang="en-US" sz="2799">
                <a:solidFill>
                  <a:srgbClr val="0F4662"/>
                </a:solidFill>
                <a:latin typeface="Quicksand"/>
                <a:ea typeface="Quicksand"/>
                <a:cs typeface="Quicksand"/>
                <a:sym typeface="Quicksand"/>
              </a:rPr>
              <a:t>Âm nhạc không còn là một hình thức giải trí đơn thuần, mà đã trở thành một phần không thể thiếu trong cuộc sống của con người.</a:t>
            </a:r>
          </a:p>
          <a:p>
            <a:pPr algn="ctr" marL="0" indent="0" lvl="0">
              <a:lnSpc>
                <a:spcPts val="3919"/>
              </a:lnSpc>
              <a:spcBef>
                <a:spcPct val="0"/>
              </a:spcBef>
            </a:pPr>
          </a:p>
        </p:txBody>
      </p:sp>
      <p:sp>
        <p:nvSpPr>
          <p:cNvPr name="AutoShape 7" id="7"/>
          <p:cNvSpPr/>
          <p:nvPr/>
        </p:nvSpPr>
        <p:spPr>
          <a:xfrm>
            <a:off x="5897880" y="8681205"/>
            <a:ext cx="6492240" cy="0"/>
          </a:xfrm>
          <a:prstGeom prst="line">
            <a:avLst/>
          </a:prstGeom>
          <a:ln cap="flat" w="76200">
            <a:solidFill>
              <a:srgbClr val="0F4662"/>
            </a:solidFill>
            <a:prstDash val="solid"/>
            <a:headEnd type="none" len="sm" w="sm"/>
            <a:tailEnd type="none" len="sm" w="sm"/>
          </a:ln>
        </p:spPr>
      </p:sp>
      <p:sp>
        <p:nvSpPr>
          <p:cNvPr name="Freeform 8" id="8"/>
          <p:cNvSpPr/>
          <p:nvPr/>
        </p:nvSpPr>
        <p:spPr>
          <a:xfrm flipH="false" flipV="false" rot="0">
            <a:off x="8304001"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479634" y="4854281"/>
            <a:ext cx="7779666" cy="2967355"/>
          </a:xfrm>
          <a:prstGeom prst="rect">
            <a:avLst/>
          </a:prstGeom>
        </p:spPr>
        <p:txBody>
          <a:bodyPr anchor="t" rtlCol="false" tIns="0" lIns="0" bIns="0" rIns="0">
            <a:spAutoFit/>
          </a:bodyPr>
          <a:lstStyle/>
          <a:p>
            <a:pPr algn="l">
              <a:lnSpc>
                <a:spcPts val="3919"/>
              </a:lnSpc>
            </a:pPr>
            <a:r>
              <a:rPr lang="en-US" sz="2799" b="true">
                <a:solidFill>
                  <a:srgbClr val="0F4662"/>
                </a:solidFill>
                <a:latin typeface="Quicksand Bold"/>
                <a:ea typeface="Quicksand Bold"/>
                <a:cs typeface="Quicksand Bold"/>
                <a:sym typeface="Quicksand Bold"/>
              </a:rPr>
              <a:t>Vai trò của website</a:t>
            </a:r>
          </a:p>
          <a:p>
            <a:pPr algn="just">
              <a:lnSpc>
                <a:spcPts val="3919"/>
              </a:lnSpc>
            </a:pPr>
            <a:r>
              <a:rPr lang="en-US" sz="2799">
                <a:solidFill>
                  <a:srgbClr val="0F4662"/>
                </a:solidFill>
                <a:latin typeface="Quicksand"/>
                <a:ea typeface="Quicksand"/>
                <a:cs typeface="Quicksand"/>
                <a:sym typeface="Quicksand"/>
              </a:rPr>
              <a:t>Một website với thiết kế thân thiện, bắt mắt giúp nghệ sĩ có thể tiếp cận và quảng bá album của mình đến khán giả một cách nhanh chóng.</a:t>
            </a:r>
          </a:p>
          <a:p>
            <a:pPr algn="ctr" marL="0" indent="0" lvl="0">
              <a:lnSpc>
                <a:spcPts val="391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610190" y="3941706"/>
            <a:ext cx="15067619" cy="3581265"/>
          </a:xfrm>
          <a:prstGeom prst="rect">
            <a:avLst/>
          </a:prstGeom>
        </p:spPr>
        <p:txBody>
          <a:bodyPr anchor="t" rtlCol="false" tIns="0" lIns="0" bIns="0" rIns="0">
            <a:spAutoFit/>
          </a:bodyPr>
          <a:lstStyle/>
          <a:p>
            <a:pPr algn="ctr">
              <a:lnSpc>
                <a:spcPts val="5740"/>
              </a:lnSpc>
            </a:pPr>
            <a:r>
              <a:rPr lang="en-US" sz="3377">
                <a:solidFill>
                  <a:srgbClr val="0F4662"/>
                </a:solidFill>
                <a:latin typeface="Quicksand"/>
                <a:ea typeface="Quicksand"/>
                <a:cs typeface="Quicksand"/>
                <a:sym typeface="Quicksand"/>
              </a:rPr>
              <a:t>Tailwind CSS là một trong những framework phổ biến và được ưa chuộng hiện nay. Nó là một utility-first CSS framework có khả năng tùy chỉnh </a:t>
            </a:r>
          </a:p>
          <a:p>
            <a:pPr algn="ctr">
              <a:lnSpc>
                <a:spcPts val="5740"/>
              </a:lnSpc>
            </a:pPr>
            <a:r>
              <a:rPr lang="en-US" sz="3377">
                <a:solidFill>
                  <a:srgbClr val="0F4662"/>
                </a:solidFill>
                <a:latin typeface="Quicksand"/>
                <a:ea typeface="Quicksand"/>
                <a:cs typeface="Quicksand"/>
                <a:sym typeface="Quicksand"/>
              </a:rPr>
              <a:t>linh hoạt, giúp các nhà phát triển có thể dễ dàng xây dựng được giao diện một cách nhanh chóng và hiện đại.</a:t>
            </a:r>
          </a:p>
          <a:p>
            <a:pPr algn="just" marL="0" indent="0" lvl="0">
              <a:lnSpc>
                <a:spcPts val="5740"/>
              </a:lnSpc>
            </a:pPr>
          </a:p>
        </p:txBody>
      </p:sp>
      <p:sp>
        <p:nvSpPr>
          <p:cNvPr name="AutoShape 3" id="3"/>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5897880" y="7171009"/>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12317425"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Tailwind CSS framework</a:t>
            </a:r>
          </a:p>
        </p:txBody>
      </p:sp>
      <p:sp>
        <p:nvSpPr>
          <p:cNvPr name="Freeform 7" id="7"/>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Mục tiêu nghiên cứu</a:t>
            </a:r>
          </a:p>
        </p:txBody>
      </p:sp>
      <p:sp>
        <p:nvSpPr>
          <p:cNvPr name="TextBox 7" id="7"/>
          <p:cNvSpPr txBox="true"/>
          <p:nvPr/>
        </p:nvSpPr>
        <p:spPr>
          <a:xfrm rot="0">
            <a:off x="806450" y="2950420"/>
            <a:ext cx="13287443" cy="3596033"/>
          </a:xfrm>
          <a:prstGeom prst="rect">
            <a:avLst/>
          </a:prstGeom>
        </p:spPr>
        <p:txBody>
          <a:bodyPr anchor="t" rtlCol="false" tIns="0" lIns="0" bIns="0" rIns="0">
            <a:spAutoFit/>
          </a:bodyPr>
          <a:lstStyle/>
          <a:p>
            <a:pPr algn="l" marL="921123" indent="-460562" lvl="1">
              <a:lnSpc>
                <a:spcPts val="7252"/>
              </a:lnSpc>
              <a:buFont typeface="Arial"/>
              <a:buChar char="•"/>
            </a:pPr>
            <a:r>
              <a:rPr lang="en-US" sz="4266">
                <a:solidFill>
                  <a:srgbClr val="0F4662"/>
                </a:solidFill>
                <a:latin typeface="Quicksand"/>
                <a:ea typeface="Quicksand"/>
                <a:cs typeface="Quicksand"/>
                <a:sym typeface="Quicksand"/>
              </a:rPr>
              <a:t>Tìm hiểu về Tailwind CSS.</a:t>
            </a:r>
          </a:p>
          <a:p>
            <a:pPr algn="l" marL="921123" indent="-460562" lvl="1">
              <a:lnSpc>
                <a:spcPts val="7252"/>
              </a:lnSpc>
              <a:buFont typeface="Arial"/>
              <a:buChar char="•"/>
            </a:pPr>
            <a:r>
              <a:rPr lang="en-US" sz="4266">
                <a:solidFill>
                  <a:srgbClr val="0F4662"/>
                </a:solidFill>
                <a:latin typeface="Quicksand"/>
                <a:ea typeface="Quicksand"/>
                <a:cs typeface="Quicksand"/>
                <a:sym typeface="Quicksand"/>
              </a:rPr>
              <a:t>Xây dựng website giới thiệu album nhạc số.</a:t>
            </a:r>
          </a:p>
          <a:p>
            <a:pPr algn="l" marL="921123" indent="-460562" lvl="1">
              <a:lnSpc>
                <a:spcPts val="7252"/>
              </a:lnSpc>
              <a:buFont typeface="Arial"/>
              <a:buChar char="•"/>
            </a:pPr>
            <a:r>
              <a:rPr lang="en-US" sz="4266">
                <a:solidFill>
                  <a:srgbClr val="0F4662"/>
                </a:solidFill>
                <a:latin typeface="Quicksand"/>
                <a:ea typeface="Quicksand"/>
                <a:cs typeface="Quicksand"/>
                <a:sym typeface="Quicksand"/>
              </a:rPr>
              <a:t>Tích hợp tính năng tìm kiếm vào website.</a:t>
            </a:r>
          </a:p>
          <a:p>
            <a:pPr algn="l" marL="0" indent="0" lvl="0">
              <a:lnSpc>
                <a:spcPts val="725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496590" y="4546239"/>
            <a:ext cx="3599128" cy="2798322"/>
          </a:xfrm>
          <a:custGeom>
            <a:avLst/>
            <a:gdLst/>
            <a:ahLst/>
            <a:cxnLst/>
            <a:rect r="r" b="b" t="t" l="l"/>
            <a:pathLst>
              <a:path h="2798322" w="3599128">
                <a:moveTo>
                  <a:pt x="0" y="0"/>
                </a:moveTo>
                <a:lnTo>
                  <a:pt x="3599128" y="0"/>
                </a:lnTo>
                <a:lnTo>
                  <a:pt x="3599128" y="2798322"/>
                </a:lnTo>
                <a:lnTo>
                  <a:pt x="0" y="2798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2027699" y="5114925"/>
            <a:ext cx="4344915" cy="0"/>
          </a:xfrm>
          <a:prstGeom prst="line">
            <a:avLst/>
          </a:prstGeom>
          <a:ln cap="flat" w="57150">
            <a:solidFill>
              <a:srgbClr val="7994A0"/>
            </a:solidFill>
            <a:prstDash val="solid"/>
            <a:headEnd type="none" len="sm" w="sm"/>
            <a:tailEnd type="none" len="sm" w="sm"/>
          </a:ln>
        </p:spPr>
      </p:sp>
      <p:sp>
        <p:nvSpPr>
          <p:cNvPr name="AutoShape 4" id="4"/>
          <p:cNvSpPr/>
          <p:nvPr/>
        </p:nvSpPr>
        <p:spPr>
          <a:xfrm>
            <a:off x="11911071" y="7344561"/>
            <a:ext cx="4346753" cy="0"/>
          </a:xfrm>
          <a:prstGeom prst="line">
            <a:avLst/>
          </a:prstGeom>
          <a:ln cap="flat" w="57150">
            <a:solidFill>
              <a:srgbClr val="7994A0"/>
            </a:solidFill>
            <a:prstDash val="solid"/>
            <a:headEnd type="none" len="sm" w="sm"/>
            <a:tailEnd type="none" len="sm" w="sm"/>
          </a:ln>
        </p:spPr>
      </p:sp>
      <p:sp>
        <p:nvSpPr>
          <p:cNvPr name="TextBox 5" id="5"/>
          <p:cNvSpPr txBox="true"/>
          <p:nvPr/>
        </p:nvSpPr>
        <p:spPr>
          <a:xfrm rot="0">
            <a:off x="1024384" y="599709"/>
            <a:ext cx="140720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Nội dung nghiên cứu</a:t>
            </a:r>
          </a:p>
        </p:txBody>
      </p:sp>
      <p:sp>
        <p:nvSpPr>
          <p:cNvPr name="TextBox 6" id="6"/>
          <p:cNvSpPr txBox="true"/>
          <p:nvPr/>
        </p:nvSpPr>
        <p:spPr>
          <a:xfrm rot="0">
            <a:off x="-58658" y="3182939"/>
            <a:ext cx="7393323" cy="2296668"/>
          </a:xfrm>
          <a:prstGeom prst="rect">
            <a:avLst/>
          </a:prstGeom>
        </p:spPr>
        <p:txBody>
          <a:bodyPr anchor="t" rtlCol="false" tIns="0" lIns="0" bIns="0" rIns="0">
            <a:spAutoFit/>
          </a:bodyPr>
          <a:lstStyle/>
          <a:p>
            <a:pPr algn="r">
              <a:lnSpc>
                <a:spcPts val="4644"/>
              </a:lnSpc>
            </a:pPr>
            <a:r>
              <a:rPr lang="en-US" sz="3317" b="true">
                <a:solidFill>
                  <a:srgbClr val="0F4662"/>
                </a:solidFill>
                <a:latin typeface="Quicksand Bold"/>
                <a:ea typeface="Quicksand Bold"/>
                <a:cs typeface="Quicksand Bold"/>
                <a:sym typeface="Quicksand Bold"/>
              </a:rPr>
              <a:t>Tailwind CSS:</a:t>
            </a:r>
          </a:p>
          <a:p>
            <a:pPr algn="r">
              <a:lnSpc>
                <a:spcPts val="4644"/>
              </a:lnSpc>
            </a:pPr>
            <a:r>
              <a:rPr lang="en-US" sz="3317">
                <a:solidFill>
                  <a:srgbClr val="0F4662"/>
                </a:solidFill>
                <a:latin typeface="Quicksand"/>
                <a:ea typeface="Quicksand"/>
                <a:cs typeface="Quicksand"/>
                <a:sym typeface="Quicksand"/>
              </a:rPr>
              <a:t>Tìm hiểu các chức năng, cách sử dụng Tailwind CSS.</a:t>
            </a:r>
          </a:p>
          <a:p>
            <a:pPr algn="r" marL="0" indent="0" lvl="0">
              <a:lnSpc>
                <a:spcPts val="4644"/>
              </a:lnSpc>
              <a:spcBef>
                <a:spcPct val="0"/>
              </a:spcBef>
            </a:pPr>
          </a:p>
        </p:txBody>
      </p:sp>
      <p:sp>
        <p:nvSpPr>
          <p:cNvPr name="TextBox 7" id="7"/>
          <p:cNvSpPr txBox="true"/>
          <p:nvPr/>
        </p:nvSpPr>
        <p:spPr>
          <a:xfrm rot="0">
            <a:off x="11254680" y="4874070"/>
            <a:ext cx="6856208" cy="2674871"/>
          </a:xfrm>
          <a:prstGeom prst="rect">
            <a:avLst/>
          </a:prstGeom>
        </p:spPr>
        <p:txBody>
          <a:bodyPr anchor="t" rtlCol="false" tIns="0" lIns="0" bIns="0" rIns="0">
            <a:spAutoFit/>
          </a:bodyPr>
          <a:lstStyle/>
          <a:p>
            <a:pPr algn="l">
              <a:lnSpc>
                <a:spcPts val="4307"/>
              </a:lnSpc>
            </a:pPr>
            <a:r>
              <a:rPr lang="en-US" sz="3076" b="true">
                <a:solidFill>
                  <a:srgbClr val="0F4662"/>
                </a:solidFill>
                <a:latin typeface="Quicksand Bold"/>
                <a:ea typeface="Quicksand Bold"/>
                <a:cs typeface="Quicksand Bold"/>
                <a:sym typeface="Quicksand Bold"/>
              </a:rPr>
              <a:t>Website giới thiệu album nhạc số:</a:t>
            </a:r>
          </a:p>
          <a:p>
            <a:pPr algn="l">
              <a:lnSpc>
                <a:spcPts val="4307"/>
              </a:lnSpc>
            </a:pPr>
            <a:r>
              <a:rPr lang="en-US" sz="3076">
                <a:solidFill>
                  <a:srgbClr val="0F4662"/>
                </a:solidFill>
                <a:latin typeface="Quicksand"/>
                <a:ea typeface="Quicksand"/>
                <a:cs typeface="Quicksand"/>
                <a:sym typeface="Quicksand"/>
              </a:rPr>
              <a:t>Nghiên cứu và xây dựng website giới thiệu album nhạc số tích hợp chức năng tìm kiếm.</a:t>
            </a:r>
          </a:p>
          <a:p>
            <a:pPr algn="l" marL="0" indent="0" lvl="0">
              <a:lnSpc>
                <a:spcPts val="4307"/>
              </a:lnSpc>
              <a:spcBef>
                <a:spcPct val="0"/>
              </a:spcBef>
            </a:pPr>
          </a:p>
        </p:txBody>
      </p:sp>
      <p:sp>
        <p:nvSpPr>
          <p:cNvPr name="Freeform 8" id="8"/>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203874" y="3342340"/>
            <a:ext cx="6360210" cy="3956752"/>
            <a:chOff x="0" y="0"/>
            <a:chExt cx="1675117" cy="1042107"/>
          </a:xfrm>
        </p:grpSpPr>
        <p:sp>
          <p:nvSpPr>
            <p:cNvPr name="Freeform 3" id="3"/>
            <p:cNvSpPr/>
            <p:nvPr/>
          </p:nvSpPr>
          <p:spPr>
            <a:xfrm flipH="false" flipV="false" rot="0">
              <a:off x="0" y="0"/>
              <a:ext cx="1675117" cy="1042108"/>
            </a:xfrm>
            <a:custGeom>
              <a:avLst/>
              <a:gdLst/>
              <a:ahLst/>
              <a:cxnLst/>
              <a:rect r="r" b="b" t="t" l="l"/>
              <a:pathLst>
                <a:path h="1042108" w="1675117">
                  <a:moveTo>
                    <a:pt x="62079" y="0"/>
                  </a:moveTo>
                  <a:lnTo>
                    <a:pt x="1613038" y="0"/>
                  </a:lnTo>
                  <a:cubicBezTo>
                    <a:pt x="1629502" y="0"/>
                    <a:pt x="1645292" y="6540"/>
                    <a:pt x="1656934" y="18183"/>
                  </a:cubicBezTo>
                  <a:cubicBezTo>
                    <a:pt x="1668576" y="29825"/>
                    <a:pt x="1675117" y="45615"/>
                    <a:pt x="1675117" y="62079"/>
                  </a:cubicBezTo>
                  <a:lnTo>
                    <a:pt x="1675117" y="980028"/>
                  </a:lnTo>
                  <a:cubicBezTo>
                    <a:pt x="1675117" y="996493"/>
                    <a:pt x="1668576" y="1012283"/>
                    <a:pt x="1656934" y="1023925"/>
                  </a:cubicBezTo>
                  <a:cubicBezTo>
                    <a:pt x="1645292" y="1035567"/>
                    <a:pt x="1629502" y="1042108"/>
                    <a:pt x="1613038" y="1042108"/>
                  </a:cubicBezTo>
                  <a:lnTo>
                    <a:pt x="62079" y="1042108"/>
                  </a:lnTo>
                  <a:cubicBezTo>
                    <a:pt x="45615" y="1042108"/>
                    <a:pt x="29825" y="1035567"/>
                    <a:pt x="18183" y="1023925"/>
                  </a:cubicBezTo>
                  <a:cubicBezTo>
                    <a:pt x="6540" y="1012283"/>
                    <a:pt x="0" y="996493"/>
                    <a:pt x="0" y="980028"/>
                  </a:cubicBezTo>
                  <a:lnTo>
                    <a:pt x="0" y="62079"/>
                  </a:lnTo>
                  <a:cubicBezTo>
                    <a:pt x="0" y="45615"/>
                    <a:pt x="6540" y="29825"/>
                    <a:pt x="18183" y="18183"/>
                  </a:cubicBezTo>
                  <a:cubicBezTo>
                    <a:pt x="29825" y="6540"/>
                    <a:pt x="45615" y="0"/>
                    <a:pt x="62079" y="0"/>
                  </a:cubicBezTo>
                  <a:close/>
                </a:path>
              </a:pathLst>
            </a:custGeom>
            <a:solidFill>
              <a:srgbClr val="DBE5EA"/>
            </a:solidFill>
          </p:spPr>
        </p:sp>
        <p:sp>
          <p:nvSpPr>
            <p:cNvPr name="TextBox 4" id="4"/>
            <p:cNvSpPr txBox="true"/>
            <p:nvPr/>
          </p:nvSpPr>
          <p:spPr>
            <a:xfrm>
              <a:off x="0" y="-123825"/>
              <a:ext cx="1675117" cy="1165932"/>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0301861" y="3342340"/>
            <a:ext cx="6112447" cy="3956752"/>
            <a:chOff x="0" y="0"/>
            <a:chExt cx="1609863" cy="1042107"/>
          </a:xfrm>
        </p:grpSpPr>
        <p:sp>
          <p:nvSpPr>
            <p:cNvPr name="Freeform 6" id="6"/>
            <p:cNvSpPr/>
            <p:nvPr/>
          </p:nvSpPr>
          <p:spPr>
            <a:xfrm flipH="false" flipV="false" rot="0">
              <a:off x="0" y="0"/>
              <a:ext cx="1609862" cy="1042108"/>
            </a:xfrm>
            <a:custGeom>
              <a:avLst/>
              <a:gdLst/>
              <a:ahLst/>
              <a:cxnLst/>
              <a:rect r="r" b="b" t="t" l="l"/>
              <a:pathLst>
                <a:path h="1042108" w="1609862">
                  <a:moveTo>
                    <a:pt x="64596" y="0"/>
                  </a:moveTo>
                  <a:lnTo>
                    <a:pt x="1545267" y="0"/>
                  </a:lnTo>
                  <a:cubicBezTo>
                    <a:pt x="1580942" y="0"/>
                    <a:pt x="1609862" y="28920"/>
                    <a:pt x="1609862" y="64596"/>
                  </a:cubicBezTo>
                  <a:lnTo>
                    <a:pt x="1609862" y="977512"/>
                  </a:lnTo>
                  <a:cubicBezTo>
                    <a:pt x="1609862" y="994644"/>
                    <a:pt x="1603057" y="1011074"/>
                    <a:pt x="1590943" y="1023188"/>
                  </a:cubicBezTo>
                  <a:cubicBezTo>
                    <a:pt x="1578829" y="1035302"/>
                    <a:pt x="1562399" y="1042108"/>
                    <a:pt x="1545267" y="1042108"/>
                  </a:cubicBezTo>
                  <a:lnTo>
                    <a:pt x="64596" y="1042108"/>
                  </a:lnTo>
                  <a:cubicBezTo>
                    <a:pt x="28920" y="1042108"/>
                    <a:pt x="0" y="1013187"/>
                    <a:pt x="0" y="977512"/>
                  </a:cubicBezTo>
                  <a:lnTo>
                    <a:pt x="0" y="64596"/>
                  </a:lnTo>
                  <a:cubicBezTo>
                    <a:pt x="0" y="28920"/>
                    <a:pt x="28920" y="0"/>
                    <a:pt x="64596" y="0"/>
                  </a:cubicBezTo>
                  <a:close/>
                </a:path>
              </a:pathLst>
            </a:custGeom>
            <a:solidFill>
              <a:srgbClr val="DBE5EA"/>
            </a:solidFill>
          </p:spPr>
        </p:sp>
        <p:sp>
          <p:nvSpPr>
            <p:cNvPr name="TextBox 7" id="7"/>
            <p:cNvSpPr txBox="true"/>
            <p:nvPr/>
          </p:nvSpPr>
          <p:spPr>
            <a:xfrm>
              <a:off x="0" y="-123825"/>
              <a:ext cx="1609863" cy="1165932"/>
            </a:xfrm>
            <a:prstGeom prst="rect">
              <a:avLst/>
            </a:prstGeom>
          </p:spPr>
          <p:txBody>
            <a:bodyPr anchor="ctr" rtlCol="false" tIns="50800" lIns="50800" bIns="50800" rIns="50800"/>
            <a:lstStyle/>
            <a:p>
              <a:pPr algn="ctr">
                <a:lnSpc>
                  <a:spcPts val="4079"/>
                </a:lnSpc>
              </a:pPr>
            </a:p>
          </p:txBody>
        </p:sp>
      </p:grpSp>
      <p:sp>
        <p:nvSpPr>
          <p:cNvPr name="TextBox 8" id="8"/>
          <p:cNvSpPr txBox="true"/>
          <p:nvPr/>
        </p:nvSpPr>
        <p:spPr>
          <a:xfrm rot="0">
            <a:off x="1028700" y="599709"/>
            <a:ext cx="10666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Đối tượng và phạm vi nghiên cứu</a:t>
            </a:r>
          </a:p>
        </p:txBody>
      </p:sp>
      <p:sp>
        <p:nvSpPr>
          <p:cNvPr name="TextBox 9" id="9"/>
          <p:cNvSpPr txBox="true"/>
          <p:nvPr/>
        </p:nvSpPr>
        <p:spPr>
          <a:xfrm rot="0">
            <a:off x="2203874" y="4670623"/>
            <a:ext cx="6360210" cy="2419175"/>
          </a:xfrm>
          <a:prstGeom prst="rect">
            <a:avLst/>
          </a:prstGeom>
        </p:spPr>
        <p:txBody>
          <a:bodyPr anchor="t" rtlCol="false" tIns="0" lIns="0" bIns="0" rIns="0">
            <a:spAutoFit/>
          </a:bodyPr>
          <a:lstStyle/>
          <a:p>
            <a:pPr algn="l" marL="621744" indent="-310872" lvl="1">
              <a:lnSpc>
                <a:spcPts val="4895"/>
              </a:lnSpc>
              <a:buFont typeface="Arial"/>
              <a:buChar char="•"/>
            </a:pPr>
            <a:r>
              <a:rPr lang="en-US" sz="2879">
                <a:solidFill>
                  <a:srgbClr val="0F4662"/>
                </a:solidFill>
                <a:latin typeface="Quicksand"/>
                <a:ea typeface="Quicksand"/>
                <a:cs typeface="Quicksand"/>
                <a:sym typeface="Quicksand"/>
              </a:rPr>
              <a:t>Tailwind CSS</a:t>
            </a:r>
          </a:p>
          <a:p>
            <a:pPr algn="l" marL="621744" indent="-310872" lvl="1">
              <a:lnSpc>
                <a:spcPts val="4895"/>
              </a:lnSpc>
              <a:buFont typeface="Arial"/>
              <a:buChar char="•"/>
            </a:pPr>
            <a:r>
              <a:rPr lang="en-US" sz="2879">
                <a:solidFill>
                  <a:srgbClr val="0F4662"/>
                </a:solidFill>
                <a:latin typeface="Quicksand"/>
                <a:ea typeface="Quicksand"/>
                <a:cs typeface="Quicksand"/>
                <a:sym typeface="Quicksand"/>
              </a:rPr>
              <a:t>HTML, JavaScript</a:t>
            </a:r>
          </a:p>
          <a:p>
            <a:pPr algn="l" marL="621744" indent="-310872" lvl="1">
              <a:lnSpc>
                <a:spcPts val="4895"/>
              </a:lnSpc>
              <a:buFont typeface="Arial"/>
              <a:buChar char="•"/>
            </a:pPr>
            <a:r>
              <a:rPr lang="en-US" sz="2879">
                <a:solidFill>
                  <a:srgbClr val="0F4662"/>
                </a:solidFill>
                <a:latin typeface="Quicksand"/>
                <a:ea typeface="Quicksand"/>
                <a:cs typeface="Quicksand"/>
                <a:sym typeface="Quicksand"/>
              </a:rPr>
              <a:t>Website giới thiệu album nhạc số</a:t>
            </a:r>
          </a:p>
          <a:p>
            <a:pPr algn="l">
              <a:lnSpc>
                <a:spcPts val="4895"/>
              </a:lnSpc>
            </a:pPr>
          </a:p>
        </p:txBody>
      </p:sp>
      <p:sp>
        <p:nvSpPr>
          <p:cNvPr name="TextBox 10" id="10"/>
          <p:cNvSpPr txBox="true"/>
          <p:nvPr/>
        </p:nvSpPr>
        <p:spPr>
          <a:xfrm rot="0">
            <a:off x="2453672" y="4008885"/>
            <a:ext cx="5584458" cy="521452"/>
          </a:xfrm>
          <a:prstGeom prst="rect">
            <a:avLst/>
          </a:prstGeom>
        </p:spPr>
        <p:txBody>
          <a:bodyPr anchor="t" rtlCol="false" tIns="0" lIns="0" bIns="0" rIns="0">
            <a:spAutoFit/>
          </a:bodyPr>
          <a:lstStyle/>
          <a:p>
            <a:pPr algn="l" marL="0" indent="0" lvl="0">
              <a:lnSpc>
                <a:spcPts val="4290"/>
              </a:lnSpc>
              <a:spcBef>
                <a:spcPct val="0"/>
              </a:spcBef>
            </a:pPr>
            <a:r>
              <a:rPr lang="en-US" b="true" sz="3064">
                <a:solidFill>
                  <a:srgbClr val="0F4662"/>
                </a:solidFill>
                <a:latin typeface="Quicksand Bold"/>
                <a:ea typeface="Quicksand Bold"/>
                <a:cs typeface="Quicksand Bold"/>
                <a:sym typeface="Quicksand Bold"/>
              </a:rPr>
              <a:t>Đối tượng</a:t>
            </a:r>
          </a:p>
        </p:txBody>
      </p:sp>
      <p:sp>
        <p:nvSpPr>
          <p:cNvPr name="TextBox 11" id="11"/>
          <p:cNvSpPr txBox="true"/>
          <p:nvPr/>
        </p:nvSpPr>
        <p:spPr>
          <a:xfrm rot="0">
            <a:off x="10301861" y="4396987"/>
            <a:ext cx="5542918" cy="3046095"/>
          </a:xfrm>
          <a:prstGeom prst="rect">
            <a:avLst/>
          </a:prstGeom>
        </p:spPr>
        <p:txBody>
          <a:bodyPr anchor="t" rtlCol="false" tIns="0" lIns="0" bIns="0" rIns="0">
            <a:spAutoFit/>
          </a:bodyPr>
          <a:lstStyle/>
          <a:p>
            <a:pPr algn="l" marL="621792" indent="-310896" lvl="1">
              <a:lnSpc>
                <a:spcPts val="4895"/>
              </a:lnSpc>
              <a:buFont typeface="Arial"/>
              <a:buChar char="•"/>
            </a:pPr>
            <a:r>
              <a:rPr lang="en-US" sz="2879">
                <a:solidFill>
                  <a:srgbClr val="0F4662"/>
                </a:solidFill>
                <a:latin typeface="Quicksand"/>
                <a:ea typeface="Quicksand"/>
                <a:cs typeface="Quicksand"/>
                <a:sym typeface="Quicksand"/>
              </a:rPr>
              <a:t>Tìm hiểu khái quát về Tailwind CSS</a:t>
            </a:r>
          </a:p>
          <a:p>
            <a:pPr algn="l" marL="621792" indent="-310896" lvl="1">
              <a:lnSpc>
                <a:spcPts val="4895"/>
              </a:lnSpc>
              <a:buFont typeface="Arial"/>
              <a:buChar char="•"/>
            </a:pPr>
            <a:r>
              <a:rPr lang="en-US" sz="2879">
                <a:solidFill>
                  <a:srgbClr val="0F4662"/>
                </a:solidFill>
                <a:latin typeface="Quicksand"/>
                <a:ea typeface="Quicksand"/>
                <a:cs typeface="Quicksand"/>
                <a:sym typeface="Quicksand"/>
              </a:rPr>
              <a:t>Thiết kế giao diện thân thiện với người dùng</a:t>
            </a:r>
          </a:p>
          <a:p>
            <a:pPr algn="l">
              <a:lnSpc>
                <a:spcPts val="4895"/>
              </a:lnSpc>
            </a:pPr>
          </a:p>
        </p:txBody>
      </p:sp>
      <p:sp>
        <p:nvSpPr>
          <p:cNvPr name="TextBox 12" id="12"/>
          <p:cNvSpPr txBox="true"/>
          <p:nvPr/>
        </p:nvSpPr>
        <p:spPr>
          <a:xfrm rot="0">
            <a:off x="10665202" y="3793254"/>
            <a:ext cx="5385764" cy="504932"/>
          </a:xfrm>
          <a:prstGeom prst="rect">
            <a:avLst/>
          </a:prstGeom>
        </p:spPr>
        <p:txBody>
          <a:bodyPr anchor="t" rtlCol="false" tIns="0" lIns="0" bIns="0" rIns="0">
            <a:spAutoFit/>
          </a:bodyPr>
          <a:lstStyle/>
          <a:p>
            <a:pPr algn="l" marL="0" indent="0" lvl="0">
              <a:lnSpc>
                <a:spcPts val="4138"/>
              </a:lnSpc>
              <a:spcBef>
                <a:spcPct val="0"/>
              </a:spcBef>
            </a:pPr>
            <a:r>
              <a:rPr lang="en-US" b="true" sz="2955">
                <a:solidFill>
                  <a:srgbClr val="0F4662"/>
                </a:solidFill>
                <a:latin typeface="Quicksand Bold"/>
                <a:ea typeface="Quicksand Bold"/>
                <a:cs typeface="Quicksand Bold"/>
                <a:sym typeface="Quicksand Bold"/>
              </a:rPr>
              <a:t>Phạm vi</a:t>
            </a:r>
          </a:p>
        </p:txBody>
      </p:sp>
      <p:sp>
        <p:nvSpPr>
          <p:cNvPr name="AutoShape 13" id="13"/>
          <p:cNvSpPr/>
          <p:nvPr/>
        </p:nvSpPr>
        <p:spPr>
          <a:xfrm>
            <a:off x="11694943" y="1199467"/>
            <a:ext cx="5564357"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713062" y="0"/>
            <a:ext cx="15606286" cy="10287000"/>
            <a:chOff x="0" y="0"/>
            <a:chExt cx="4110297" cy="2709333"/>
          </a:xfrm>
        </p:grpSpPr>
        <p:sp>
          <p:nvSpPr>
            <p:cNvPr name="Freeform 3" id="3"/>
            <p:cNvSpPr/>
            <p:nvPr/>
          </p:nvSpPr>
          <p:spPr>
            <a:xfrm flipH="false" flipV="false" rot="0">
              <a:off x="0" y="0"/>
              <a:ext cx="4110298" cy="2709333"/>
            </a:xfrm>
            <a:custGeom>
              <a:avLst/>
              <a:gdLst/>
              <a:ahLst/>
              <a:cxnLst/>
              <a:rect r="r" b="b" t="t" l="l"/>
              <a:pathLst>
                <a:path h="2709333" w="4110298">
                  <a:moveTo>
                    <a:pt x="0" y="0"/>
                  </a:moveTo>
                  <a:lnTo>
                    <a:pt x="4110298" y="0"/>
                  </a:lnTo>
                  <a:lnTo>
                    <a:pt x="4110298" y="2709333"/>
                  </a:lnTo>
                  <a:lnTo>
                    <a:pt x="0" y="2709333"/>
                  </a:lnTo>
                  <a:close/>
                </a:path>
              </a:pathLst>
            </a:custGeom>
            <a:solidFill>
              <a:srgbClr val="DBE5EA"/>
            </a:solidFill>
          </p:spPr>
        </p:sp>
        <p:sp>
          <p:nvSpPr>
            <p:cNvPr name="TextBox 4" id="4"/>
            <p:cNvSpPr txBox="true"/>
            <p:nvPr/>
          </p:nvSpPr>
          <p:spPr>
            <a:xfrm>
              <a:off x="0" y="-123825"/>
              <a:ext cx="4110297" cy="2833158"/>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1028700" y="565196"/>
            <a:ext cx="9480749"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Phương pháp nghiên cứu</a:t>
            </a:r>
          </a:p>
        </p:txBody>
      </p:sp>
      <p:sp>
        <p:nvSpPr>
          <p:cNvPr name="TextBox 6" id="6"/>
          <p:cNvSpPr txBox="true"/>
          <p:nvPr/>
        </p:nvSpPr>
        <p:spPr>
          <a:xfrm rot="0">
            <a:off x="3003247" y="2686963"/>
            <a:ext cx="14502295" cy="3583096"/>
          </a:xfrm>
          <a:prstGeom prst="rect">
            <a:avLst/>
          </a:prstGeom>
        </p:spPr>
        <p:txBody>
          <a:bodyPr anchor="t" rtlCol="false" tIns="0" lIns="0" bIns="0" rIns="0">
            <a:spAutoFit/>
          </a:bodyPr>
          <a:lstStyle/>
          <a:p>
            <a:pPr algn="l">
              <a:lnSpc>
                <a:spcPts val="5816"/>
              </a:lnSpc>
            </a:pPr>
            <a:r>
              <a:rPr lang="en-US" sz="3421" b="true">
                <a:solidFill>
                  <a:srgbClr val="0F4662"/>
                </a:solidFill>
                <a:latin typeface="Quicksand Bold"/>
                <a:ea typeface="Quicksand Bold"/>
                <a:cs typeface="Quicksand Bold"/>
                <a:sym typeface="Quicksand Bold"/>
              </a:rPr>
              <a:t>Lý thuyết</a:t>
            </a:r>
          </a:p>
          <a:p>
            <a:pPr algn="l">
              <a:lnSpc>
                <a:spcPts val="5816"/>
              </a:lnSpc>
            </a:pPr>
            <a:r>
              <a:rPr lang="en-US" sz="3421">
                <a:solidFill>
                  <a:srgbClr val="0F4662"/>
                </a:solidFill>
                <a:latin typeface="Quicksand"/>
                <a:ea typeface="Quicksand"/>
                <a:cs typeface="Quicksand"/>
                <a:sym typeface="Quicksand"/>
              </a:rPr>
              <a:t>Tìm hiểu các kiến thức cơ bản về Tailwind CSS và các công cụ khác như HTML, JavaScript. Tham khảo tài liệu, các trang web có liên quan đến đề tài.</a:t>
            </a:r>
          </a:p>
          <a:p>
            <a:pPr algn="l" marL="0" indent="0" lvl="0">
              <a:lnSpc>
                <a:spcPts val="5816"/>
              </a:lnSpc>
            </a:pPr>
          </a:p>
        </p:txBody>
      </p:sp>
      <p:sp>
        <p:nvSpPr>
          <p:cNvPr name="TextBox 7" id="7"/>
          <p:cNvSpPr txBox="true"/>
          <p:nvPr/>
        </p:nvSpPr>
        <p:spPr>
          <a:xfrm rot="0">
            <a:off x="3003247" y="6344251"/>
            <a:ext cx="13104936" cy="2130516"/>
          </a:xfrm>
          <a:prstGeom prst="rect">
            <a:avLst/>
          </a:prstGeom>
        </p:spPr>
        <p:txBody>
          <a:bodyPr anchor="t" rtlCol="false" tIns="0" lIns="0" bIns="0" rIns="0">
            <a:spAutoFit/>
          </a:bodyPr>
          <a:lstStyle/>
          <a:p>
            <a:pPr algn="l">
              <a:lnSpc>
                <a:spcPts val="5815"/>
              </a:lnSpc>
            </a:pPr>
            <a:r>
              <a:rPr lang="en-US" sz="3420" b="true">
                <a:solidFill>
                  <a:srgbClr val="0F4662"/>
                </a:solidFill>
                <a:latin typeface="Quicksand Bold"/>
                <a:ea typeface="Quicksand Bold"/>
                <a:cs typeface="Quicksand Bold"/>
                <a:sym typeface="Quicksand Bold"/>
              </a:rPr>
              <a:t>Thực nghiệm</a:t>
            </a:r>
          </a:p>
          <a:p>
            <a:pPr algn="l">
              <a:lnSpc>
                <a:spcPts val="5815"/>
              </a:lnSpc>
            </a:pPr>
            <a:r>
              <a:rPr lang="en-US" sz="3420">
                <a:solidFill>
                  <a:srgbClr val="0F4662"/>
                </a:solidFill>
                <a:latin typeface="Quicksand"/>
                <a:ea typeface="Quicksand"/>
                <a:cs typeface="Quicksand"/>
                <a:sym typeface="Quicksand"/>
              </a:rPr>
              <a:t>Xây dựng website giới thiệu album nhạc số bằng Tailwind CSS.</a:t>
            </a:r>
          </a:p>
          <a:p>
            <a:pPr algn="l" marL="0" indent="0" lvl="0">
              <a:lnSpc>
                <a:spcPts val="5815"/>
              </a:lnSpc>
            </a:pPr>
          </a:p>
        </p:txBody>
      </p:sp>
      <p:sp>
        <p:nvSpPr>
          <p:cNvPr name="AutoShape 8" id="8"/>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9" id="9"/>
          <p:cNvSpPr/>
          <p:nvPr/>
        </p:nvSpPr>
        <p:spPr>
          <a:xfrm>
            <a:off x="10767060" y="1028700"/>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1028700" y="599709"/>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Cấu trúc website</a:t>
            </a:r>
          </a:p>
        </p:txBody>
      </p:sp>
      <p:grpSp>
        <p:nvGrpSpPr>
          <p:cNvPr name="Group 6" id="6"/>
          <p:cNvGrpSpPr/>
          <p:nvPr/>
        </p:nvGrpSpPr>
        <p:grpSpPr>
          <a:xfrm rot="0">
            <a:off x="2030962" y="1978375"/>
            <a:ext cx="6128894" cy="3165125"/>
            <a:chOff x="0" y="0"/>
            <a:chExt cx="1614194" cy="833613"/>
          </a:xfrm>
        </p:grpSpPr>
        <p:sp>
          <p:nvSpPr>
            <p:cNvPr name="Freeform 7" id="7"/>
            <p:cNvSpPr/>
            <p:nvPr/>
          </p:nvSpPr>
          <p:spPr>
            <a:xfrm flipH="false" flipV="false" rot="0">
              <a:off x="0" y="0"/>
              <a:ext cx="1614194" cy="833613"/>
            </a:xfrm>
            <a:custGeom>
              <a:avLst/>
              <a:gdLst/>
              <a:ahLst/>
              <a:cxnLst/>
              <a:rect r="r" b="b" t="t" l="l"/>
              <a:pathLst>
                <a:path h="833613" w="1614194">
                  <a:moveTo>
                    <a:pt x="64422" y="0"/>
                  </a:moveTo>
                  <a:lnTo>
                    <a:pt x="1549772" y="0"/>
                  </a:lnTo>
                  <a:cubicBezTo>
                    <a:pt x="1585351" y="0"/>
                    <a:pt x="1614194" y="28843"/>
                    <a:pt x="1614194" y="64422"/>
                  </a:cubicBezTo>
                  <a:lnTo>
                    <a:pt x="1614194" y="769191"/>
                  </a:lnTo>
                  <a:cubicBezTo>
                    <a:pt x="1614194" y="804770"/>
                    <a:pt x="1585351" y="833613"/>
                    <a:pt x="1549772" y="833613"/>
                  </a:cubicBezTo>
                  <a:lnTo>
                    <a:pt x="64422" y="833613"/>
                  </a:lnTo>
                  <a:cubicBezTo>
                    <a:pt x="28843" y="833613"/>
                    <a:pt x="0" y="804770"/>
                    <a:pt x="0" y="769191"/>
                  </a:cubicBezTo>
                  <a:lnTo>
                    <a:pt x="0" y="64422"/>
                  </a:lnTo>
                  <a:cubicBezTo>
                    <a:pt x="0" y="28843"/>
                    <a:pt x="28843" y="0"/>
                    <a:pt x="64422" y="0"/>
                  </a:cubicBezTo>
                  <a:close/>
                </a:path>
              </a:pathLst>
            </a:custGeom>
            <a:solidFill>
              <a:srgbClr val="FFFFFF"/>
            </a:solidFill>
            <a:ln w="38100" cap="rnd">
              <a:solidFill>
                <a:srgbClr val="0F4662"/>
              </a:solidFill>
              <a:prstDash val="solid"/>
              <a:round/>
            </a:ln>
          </p:spPr>
        </p:sp>
        <p:sp>
          <p:nvSpPr>
            <p:cNvPr name="TextBox 8" id="8"/>
            <p:cNvSpPr txBox="true"/>
            <p:nvPr/>
          </p:nvSpPr>
          <p:spPr>
            <a:xfrm>
              <a:off x="0" y="-123825"/>
              <a:ext cx="1614194" cy="957438"/>
            </a:xfrm>
            <a:prstGeom prst="rect">
              <a:avLst/>
            </a:prstGeom>
          </p:spPr>
          <p:txBody>
            <a:bodyPr anchor="ctr" rtlCol="false" tIns="50800" lIns="50800" bIns="50800" rIns="50800"/>
            <a:lstStyle/>
            <a:p>
              <a:pPr algn="ctr">
                <a:lnSpc>
                  <a:spcPts val="4079"/>
                </a:lnSpc>
              </a:pPr>
            </a:p>
          </p:txBody>
        </p:sp>
      </p:grpSp>
      <p:grpSp>
        <p:nvGrpSpPr>
          <p:cNvPr name="Group 9" id="9"/>
          <p:cNvGrpSpPr/>
          <p:nvPr/>
        </p:nvGrpSpPr>
        <p:grpSpPr>
          <a:xfrm rot="0">
            <a:off x="10164736" y="1978375"/>
            <a:ext cx="6287856" cy="3165125"/>
            <a:chOff x="0" y="0"/>
            <a:chExt cx="1656061" cy="833613"/>
          </a:xfrm>
        </p:grpSpPr>
        <p:sp>
          <p:nvSpPr>
            <p:cNvPr name="Freeform 10" id="10"/>
            <p:cNvSpPr/>
            <p:nvPr/>
          </p:nvSpPr>
          <p:spPr>
            <a:xfrm flipH="false" flipV="false" rot="0">
              <a:off x="0" y="0"/>
              <a:ext cx="1656061" cy="833613"/>
            </a:xfrm>
            <a:custGeom>
              <a:avLst/>
              <a:gdLst/>
              <a:ahLst/>
              <a:cxnLst/>
              <a:rect r="r" b="b" t="t" l="l"/>
              <a:pathLst>
                <a:path h="833613" w="1656061">
                  <a:moveTo>
                    <a:pt x="62794" y="0"/>
                  </a:moveTo>
                  <a:lnTo>
                    <a:pt x="1593267" y="0"/>
                  </a:lnTo>
                  <a:cubicBezTo>
                    <a:pt x="1609921" y="0"/>
                    <a:pt x="1625893" y="6616"/>
                    <a:pt x="1637669" y="18392"/>
                  </a:cubicBezTo>
                  <a:cubicBezTo>
                    <a:pt x="1649445" y="30168"/>
                    <a:pt x="1656061" y="46140"/>
                    <a:pt x="1656061" y="62794"/>
                  </a:cubicBezTo>
                  <a:lnTo>
                    <a:pt x="1656061" y="770820"/>
                  </a:lnTo>
                  <a:cubicBezTo>
                    <a:pt x="1656061" y="805500"/>
                    <a:pt x="1627947" y="833613"/>
                    <a:pt x="1593267" y="833613"/>
                  </a:cubicBezTo>
                  <a:lnTo>
                    <a:pt x="62794" y="833613"/>
                  </a:lnTo>
                  <a:cubicBezTo>
                    <a:pt x="28114" y="833613"/>
                    <a:pt x="0" y="805500"/>
                    <a:pt x="0" y="770820"/>
                  </a:cubicBezTo>
                  <a:lnTo>
                    <a:pt x="0" y="62794"/>
                  </a:lnTo>
                  <a:cubicBezTo>
                    <a:pt x="0" y="28114"/>
                    <a:pt x="28114" y="0"/>
                    <a:pt x="62794" y="0"/>
                  </a:cubicBezTo>
                  <a:close/>
                </a:path>
              </a:pathLst>
            </a:custGeom>
            <a:solidFill>
              <a:srgbClr val="FFFFFF"/>
            </a:solidFill>
            <a:ln w="38100" cap="rnd">
              <a:solidFill>
                <a:srgbClr val="0F4662"/>
              </a:solidFill>
              <a:prstDash val="solid"/>
              <a:round/>
            </a:ln>
          </p:spPr>
        </p:sp>
        <p:sp>
          <p:nvSpPr>
            <p:cNvPr name="TextBox 11" id="11"/>
            <p:cNvSpPr txBox="true"/>
            <p:nvPr/>
          </p:nvSpPr>
          <p:spPr>
            <a:xfrm>
              <a:off x="0" y="-123825"/>
              <a:ext cx="1656061" cy="957438"/>
            </a:xfrm>
            <a:prstGeom prst="rect">
              <a:avLst/>
            </a:prstGeom>
          </p:spPr>
          <p:txBody>
            <a:bodyPr anchor="ctr" rtlCol="false" tIns="50800" lIns="50800" bIns="50800" rIns="50800"/>
            <a:lstStyle/>
            <a:p>
              <a:pPr algn="ctr">
                <a:lnSpc>
                  <a:spcPts val="4079"/>
                </a:lnSpc>
              </a:pPr>
            </a:p>
          </p:txBody>
        </p:sp>
      </p:grpSp>
      <p:grpSp>
        <p:nvGrpSpPr>
          <p:cNvPr name="Group 12" id="12"/>
          <p:cNvGrpSpPr/>
          <p:nvPr/>
        </p:nvGrpSpPr>
        <p:grpSpPr>
          <a:xfrm rot="0">
            <a:off x="2030962" y="6093175"/>
            <a:ext cx="6128894" cy="3165125"/>
            <a:chOff x="0" y="0"/>
            <a:chExt cx="1614194" cy="833613"/>
          </a:xfrm>
        </p:grpSpPr>
        <p:sp>
          <p:nvSpPr>
            <p:cNvPr name="Freeform 13" id="13"/>
            <p:cNvSpPr/>
            <p:nvPr/>
          </p:nvSpPr>
          <p:spPr>
            <a:xfrm flipH="false" flipV="false" rot="0">
              <a:off x="0" y="0"/>
              <a:ext cx="1614194" cy="833613"/>
            </a:xfrm>
            <a:custGeom>
              <a:avLst/>
              <a:gdLst/>
              <a:ahLst/>
              <a:cxnLst/>
              <a:rect r="r" b="b" t="t" l="l"/>
              <a:pathLst>
                <a:path h="833613" w="1614194">
                  <a:moveTo>
                    <a:pt x="64422" y="0"/>
                  </a:moveTo>
                  <a:lnTo>
                    <a:pt x="1549772" y="0"/>
                  </a:lnTo>
                  <a:cubicBezTo>
                    <a:pt x="1585351" y="0"/>
                    <a:pt x="1614194" y="28843"/>
                    <a:pt x="1614194" y="64422"/>
                  </a:cubicBezTo>
                  <a:lnTo>
                    <a:pt x="1614194" y="769191"/>
                  </a:lnTo>
                  <a:cubicBezTo>
                    <a:pt x="1614194" y="804770"/>
                    <a:pt x="1585351" y="833613"/>
                    <a:pt x="1549772" y="833613"/>
                  </a:cubicBezTo>
                  <a:lnTo>
                    <a:pt x="64422" y="833613"/>
                  </a:lnTo>
                  <a:cubicBezTo>
                    <a:pt x="28843" y="833613"/>
                    <a:pt x="0" y="804770"/>
                    <a:pt x="0" y="769191"/>
                  </a:cubicBezTo>
                  <a:lnTo>
                    <a:pt x="0" y="64422"/>
                  </a:lnTo>
                  <a:cubicBezTo>
                    <a:pt x="0" y="28843"/>
                    <a:pt x="28843" y="0"/>
                    <a:pt x="64422" y="0"/>
                  </a:cubicBezTo>
                  <a:close/>
                </a:path>
              </a:pathLst>
            </a:custGeom>
            <a:solidFill>
              <a:srgbClr val="FFFFFF"/>
            </a:solidFill>
            <a:ln w="38100" cap="rnd">
              <a:solidFill>
                <a:srgbClr val="0F4662"/>
              </a:solidFill>
              <a:prstDash val="solid"/>
              <a:round/>
            </a:ln>
          </p:spPr>
        </p:sp>
        <p:sp>
          <p:nvSpPr>
            <p:cNvPr name="TextBox 14" id="14"/>
            <p:cNvSpPr txBox="true"/>
            <p:nvPr/>
          </p:nvSpPr>
          <p:spPr>
            <a:xfrm>
              <a:off x="0" y="-123825"/>
              <a:ext cx="1614194" cy="957438"/>
            </a:xfrm>
            <a:prstGeom prst="rect">
              <a:avLst/>
            </a:prstGeom>
          </p:spPr>
          <p:txBody>
            <a:bodyPr anchor="ctr" rtlCol="false" tIns="50800" lIns="50800" bIns="50800" rIns="50800"/>
            <a:lstStyle/>
            <a:p>
              <a:pPr algn="ctr">
                <a:lnSpc>
                  <a:spcPts val="4079"/>
                </a:lnSpc>
              </a:pPr>
            </a:p>
          </p:txBody>
        </p:sp>
      </p:grpSp>
      <p:grpSp>
        <p:nvGrpSpPr>
          <p:cNvPr name="Group 15" id="15"/>
          <p:cNvGrpSpPr/>
          <p:nvPr/>
        </p:nvGrpSpPr>
        <p:grpSpPr>
          <a:xfrm rot="0">
            <a:off x="10164736" y="6093175"/>
            <a:ext cx="6287856" cy="3165125"/>
            <a:chOff x="0" y="0"/>
            <a:chExt cx="1656061" cy="833613"/>
          </a:xfrm>
        </p:grpSpPr>
        <p:sp>
          <p:nvSpPr>
            <p:cNvPr name="Freeform 16" id="16"/>
            <p:cNvSpPr/>
            <p:nvPr/>
          </p:nvSpPr>
          <p:spPr>
            <a:xfrm flipH="false" flipV="false" rot="0">
              <a:off x="0" y="0"/>
              <a:ext cx="1656061" cy="833613"/>
            </a:xfrm>
            <a:custGeom>
              <a:avLst/>
              <a:gdLst/>
              <a:ahLst/>
              <a:cxnLst/>
              <a:rect r="r" b="b" t="t" l="l"/>
              <a:pathLst>
                <a:path h="833613" w="1656061">
                  <a:moveTo>
                    <a:pt x="62794" y="0"/>
                  </a:moveTo>
                  <a:lnTo>
                    <a:pt x="1593267" y="0"/>
                  </a:lnTo>
                  <a:cubicBezTo>
                    <a:pt x="1609921" y="0"/>
                    <a:pt x="1625893" y="6616"/>
                    <a:pt x="1637669" y="18392"/>
                  </a:cubicBezTo>
                  <a:cubicBezTo>
                    <a:pt x="1649445" y="30168"/>
                    <a:pt x="1656061" y="46140"/>
                    <a:pt x="1656061" y="62794"/>
                  </a:cubicBezTo>
                  <a:lnTo>
                    <a:pt x="1656061" y="770820"/>
                  </a:lnTo>
                  <a:cubicBezTo>
                    <a:pt x="1656061" y="805500"/>
                    <a:pt x="1627947" y="833613"/>
                    <a:pt x="1593267" y="833613"/>
                  </a:cubicBezTo>
                  <a:lnTo>
                    <a:pt x="62794" y="833613"/>
                  </a:lnTo>
                  <a:cubicBezTo>
                    <a:pt x="28114" y="833613"/>
                    <a:pt x="0" y="805500"/>
                    <a:pt x="0" y="770820"/>
                  </a:cubicBezTo>
                  <a:lnTo>
                    <a:pt x="0" y="62794"/>
                  </a:lnTo>
                  <a:cubicBezTo>
                    <a:pt x="0" y="28114"/>
                    <a:pt x="28114" y="0"/>
                    <a:pt x="62794" y="0"/>
                  </a:cubicBezTo>
                  <a:close/>
                </a:path>
              </a:pathLst>
            </a:custGeom>
            <a:solidFill>
              <a:srgbClr val="FFFFFF"/>
            </a:solidFill>
            <a:ln w="38100" cap="rnd">
              <a:solidFill>
                <a:srgbClr val="0F4662"/>
              </a:solidFill>
              <a:prstDash val="solid"/>
              <a:round/>
            </a:ln>
          </p:spPr>
        </p:sp>
        <p:sp>
          <p:nvSpPr>
            <p:cNvPr name="TextBox 17" id="17"/>
            <p:cNvSpPr txBox="true"/>
            <p:nvPr/>
          </p:nvSpPr>
          <p:spPr>
            <a:xfrm>
              <a:off x="0" y="-123825"/>
              <a:ext cx="1656061" cy="957438"/>
            </a:xfrm>
            <a:prstGeom prst="rect">
              <a:avLst/>
            </a:prstGeom>
          </p:spPr>
          <p:txBody>
            <a:bodyPr anchor="ctr" rtlCol="false" tIns="50800" lIns="50800" bIns="50800" rIns="50800"/>
            <a:lstStyle/>
            <a:p>
              <a:pPr algn="ctr">
                <a:lnSpc>
                  <a:spcPts val="4079"/>
                </a:lnSpc>
              </a:pPr>
            </a:p>
          </p:txBody>
        </p:sp>
      </p:grpSp>
      <p:sp>
        <p:nvSpPr>
          <p:cNvPr name="TextBox 18" id="18"/>
          <p:cNvSpPr txBox="true"/>
          <p:nvPr/>
        </p:nvSpPr>
        <p:spPr>
          <a:xfrm rot="0">
            <a:off x="2167215" y="2556049"/>
            <a:ext cx="5583882" cy="1866901"/>
          </a:xfrm>
          <a:prstGeom prst="rect">
            <a:avLst/>
          </a:prstGeom>
        </p:spPr>
        <p:txBody>
          <a:bodyPr anchor="t" rtlCol="false" tIns="0" lIns="0" bIns="0" rIns="0">
            <a:spAutoFit/>
          </a:bodyPr>
          <a:lstStyle/>
          <a:p>
            <a:pPr algn="l">
              <a:lnSpc>
                <a:spcPts val="5099"/>
              </a:lnSpc>
              <a:spcBef>
                <a:spcPct val="0"/>
              </a:spcBef>
            </a:pPr>
            <a:r>
              <a:rPr lang="en-US" b="true" sz="2999">
                <a:solidFill>
                  <a:srgbClr val="0F4662"/>
                </a:solidFill>
                <a:latin typeface="Quicksand Bold"/>
                <a:ea typeface="Quicksand Bold"/>
                <a:cs typeface="Quicksand Bold"/>
                <a:sym typeface="Quicksand Bold"/>
              </a:rPr>
              <a:t>Trang chủ</a:t>
            </a:r>
          </a:p>
          <a:p>
            <a:pPr algn="l">
              <a:lnSpc>
                <a:spcPts val="5099"/>
              </a:lnSpc>
              <a:spcBef>
                <a:spcPct val="0"/>
              </a:spcBef>
            </a:pPr>
            <a:r>
              <a:rPr lang="en-US" sz="2999">
                <a:solidFill>
                  <a:srgbClr val="0F4662"/>
                </a:solidFill>
                <a:latin typeface="Quicksand"/>
                <a:ea typeface="Quicksand"/>
                <a:cs typeface="Quicksand"/>
                <a:sym typeface="Quicksand"/>
              </a:rPr>
              <a:t>Hiển thị thông tin tổng quan về album và hình ảnh minh họa.</a:t>
            </a:r>
          </a:p>
        </p:txBody>
      </p:sp>
      <p:sp>
        <p:nvSpPr>
          <p:cNvPr name="TextBox 19" id="19"/>
          <p:cNvSpPr txBox="true"/>
          <p:nvPr/>
        </p:nvSpPr>
        <p:spPr>
          <a:xfrm rot="0">
            <a:off x="10459951" y="2556049"/>
            <a:ext cx="5992641" cy="1866901"/>
          </a:xfrm>
          <a:prstGeom prst="rect">
            <a:avLst/>
          </a:prstGeom>
        </p:spPr>
        <p:txBody>
          <a:bodyPr anchor="t" rtlCol="false" tIns="0" lIns="0" bIns="0" rIns="0">
            <a:spAutoFit/>
          </a:bodyPr>
          <a:lstStyle/>
          <a:p>
            <a:pPr algn="l">
              <a:lnSpc>
                <a:spcPts val="5099"/>
              </a:lnSpc>
              <a:spcBef>
                <a:spcPct val="0"/>
              </a:spcBef>
            </a:pPr>
            <a:r>
              <a:rPr lang="en-US" b="true" sz="2999">
                <a:solidFill>
                  <a:srgbClr val="0F4662"/>
                </a:solidFill>
                <a:latin typeface="Quicksand Bold"/>
                <a:ea typeface="Quicksand Bold"/>
                <a:cs typeface="Quicksand Bold"/>
                <a:sym typeface="Quicksand Bold"/>
              </a:rPr>
              <a:t>Phân loại</a:t>
            </a:r>
          </a:p>
          <a:p>
            <a:pPr algn="l">
              <a:lnSpc>
                <a:spcPts val="5099"/>
              </a:lnSpc>
              <a:spcBef>
                <a:spcPct val="0"/>
              </a:spcBef>
            </a:pPr>
            <a:r>
              <a:rPr lang="en-US" sz="2999">
                <a:solidFill>
                  <a:srgbClr val="0F4662"/>
                </a:solidFill>
                <a:latin typeface="Quicksand"/>
                <a:ea typeface="Quicksand"/>
                <a:cs typeface="Quicksand"/>
                <a:sym typeface="Quicksand"/>
              </a:rPr>
              <a:t>Hiển thị danh mục album dựa trên các phân loại.</a:t>
            </a:r>
          </a:p>
        </p:txBody>
      </p:sp>
      <p:sp>
        <p:nvSpPr>
          <p:cNvPr name="TextBox 20" id="20"/>
          <p:cNvSpPr txBox="true"/>
          <p:nvPr/>
        </p:nvSpPr>
        <p:spPr>
          <a:xfrm rot="0">
            <a:off x="2167215" y="6307508"/>
            <a:ext cx="5992641" cy="3143251"/>
          </a:xfrm>
          <a:prstGeom prst="rect">
            <a:avLst/>
          </a:prstGeom>
        </p:spPr>
        <p:txBody>
          <a:bodyPr anchor="t" rtlCol="false" tIns="0" lIns="0" bIns="0" rIns="0">
            <a:spAutoFit/>
          </a:bodyPr>
          <a:lstStyle/>
          <a:p>
            <a:pPr algn="l">
              <a:lnSpc>
                <a:spcPts val="5099"/>
              </a:lnSpc>
            </a:pPr>
            <a:r>
              <a:rPr lang="en-US" sz="2999" b="true">
                <a:solidFill>
                  <a:srgbClr val="0F4662"/>
                </a:solidFill>
                <a:latin typeface="Quicksand Bold"/>
                <a:ea typeface="Quicksand Bold"/>
                <a:cs typeface="Quicksand Bold"/>
                <a:sym typeface="Quicksand Bold"/>
              </a:rPr>
              <a:t>Danh sách album</a:t>
            </a:r>
          </a:p>
          <a:p>
            <a:pPr algn="l">
              <a:lnSpc>
                <a:spcPts val="5099"/>
              </a:lnSpc>
            </a:pPr>
            <a:r>
              <a:rPr lang="en-US" sz="2999">
                <a:solidFill>
                  <a:srgbClr val="0F4662"/>
                </a:solidFill>
                <a:latin typeface="Quicksand"/>
                <a:ea typeface="Quicksand"/>
                <a:cs typeface="Quicksand"/>
                <a:sym typeface="Quicksand"/>
              </a:rPr>
              <a:t>Hiển thị thông tin chi tiết về album, bao gồm mô tả, hình ảnh và video.</a:t>
            </a:r>
          </a:p>
          <a:p>
            <a:pPr algn="l">
              <a:lnSpc>
                <a:spcPts val="5099"/>
              </a:lnSpc>
              <a:spcBef>
                <a:spcPct val="0"/>
              </a:spcBef>
            </a:pPr>
          </a:p>
        </p:txBody>
      </p:sp>
      <p:sp>
        <p:nvSpPr>
          <p:cNvPr name="TextBox 21" id="21"/>
          <p:cNvSpPr txBox="true"/>
          <p:nvPr/>
        </p:nvSpPr>
        <p:spPr>
          <a:xfrm rot="0">
            <a:off x="10459951" y="6307508"/>
            <a:ext cx="5992641" cy="3143251"/>
          </a:xfrm>
          <a:prstGeom prst="rect">
            <a:avLst/>
          </a:prstGeom>
        </p:spPr>
        <p:txBody>
          <a:bodyPr anchor="t" rtlCol="false" tIns="0" lIns="0" bIns="0" rIns="0">
            <a:spAutoFit/>
          </a:bodyPr>
          <a:lstStyle/>
          <a:p>
            <a:pPr algn="l">
              <a:lnSpc>
                <a:spcPts val="5099"/>
              </a:lnSpc>
            </a:pPr>
            <a:r>
              <a:rPr lang="en-US" sz="2999" b="true">
                <a:solidFill>
                  <a:srgbClr val="0F4662"/>
                </a:solidFill>
                <a:latin typeface="Quicksand Bold"/>
                <a:ea typeface="Quicksand Bold"/>
                <a:cs typeface="Quicksand Bold"/>
                <a:sym typeface="Quicksand Bold"/>
              </a:rPr>
              <a:t>Trang liên hệ</a:t>
            </a:r>
          </a:p>
          <a:p>
            <a:pPr algn="l">
              <a:lnSpc>
                <a:spcPts val="5099"/>
              </a:lnSpc>
            </a:pPr>
            <a:r>
              <a:rPr lang="en-US" sz="2999">
                <a:solidFill>
                  <a:srgbClr val="0F4662"/>
                </a:solidFill>
                <a:latin typeface="Quicksand"/>
                <a:ea typeface="Quicksand"/>
                <a:cs typeface="Quicksand"/>
                <a:sym typeface="Quicksand"/>
              </a:rPr>
              <a:t>Cung cấp thông tin liên lạc, bao gồm email, mạng xã hội và địa chỉ.</a:t>
            </a:r>
          </a:p>
          <a:p>
            <a:pPr algn="l">
              <a:lnSpc>
                <a:spcPts val="509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DAGbhD1hokQ</dc:identifier>
  <dcterms:modified xsi:type="dcterms:W3CDTF">2011-08-01T06:04:30Z</dcterms:modified>
  <cp:revision>1</cp:revision>
  <dc:title>Thiết kế Front-end cho website giới thiệu album nhạc số của công ty BigHit Music</dc:title>
</cp:coreProperties>
</file>